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F22"/>
    <a:srgbClr val="BBD6A2"/>
    <a:srgbClr val="ED7D31"/>
    <a:srgbClr val="C90F2A"/>
    <a:srgbClr val="FFFFCC"/>
    <a:srgbClr val="666666"/>
    <a:srgbClr val="415507"/>
    <a:srgbClr val="869103"/>
    <a:srgbClr val="F8A2AE"/>
    <a:srgbClr val="D3C9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>
        <p:scale>
          <a:sx n="50" d="100"/>
          <a:sy n="50" d="100"/>
        </p:scale>
        <p:origin x="185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88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1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5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2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2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8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9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42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432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3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D1858-31DB-4DEE-9D34-FE840AA6FC9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75EB1-4D85-48B7-93BC-83A1DB30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5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18" Type="http://schemas.openxmlformats.org/officeDocument/2006/relationships/image" Target="../media/image16.gif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gif"/><Relationship Id="rId17" Type="http://schemas.openxmlformats.org/officeDocument/2006/relationships/image" Target="../media/image15.png"/><Relationship Id="rId2" Type="http://schemas.openxmlformats.org/officeDocument/2006/relationships/hyperlink" Target="http://www.perksatwork.com/" TargetMode="External"/><Relationship Id="rId16" Type="http://schemas.openxmlformats.org/officeDocument/2006/relationships/image" Target="../media/image14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gif"/><Relationship Id="rId5" Type="http://schemas.openxmlformats.org/officeDocument/2006/relationships/image" Target="../media/image3.jpg"/><Relationship Id="rId15" Type="http://schemas.openxmlformats.org/officeDocument/2006/relationships/image" Target="../media/image13.gif"/><Relationship Id="rId10" Type="http://schemas.openxmlformats.org/officeDocument/2006/relationships/image" Target="../media/image8.gif"/><Relationship Id="rId19" Type="http://schemas.openxmlformats.org/officeDocument/2006/relationships/image" Target="../media/image17.gif"/><Relationship Id="rId4" Type="http://schemas.openxmlformats.org/officeDocument/2006/relationships/image" Target="../media/image2.jpg"/><Relationship Id="rId9" Type="http://schemas.openxmlformats.org/officeDocument/2006/relationships/image" Target="../media/image7.gif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ABE47F84-2013-431D-9FD2-3FE776EB9CF3}"/>
              </a:ext>
            </a:extLst>
          </p:cNvPr>
          <p:cNvSpPr txBox="1"/>
          <p:nvPr/>
        </p:nvSpPr>
        <p:spPr>
          <a:xfrm>
            <a:off x="389377" y="3623231"/>
            <a:ext cx="707207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Franklin Gothic Book" panose="020B0503020102020204" pitchFamily="34" charset="0"/>
                <a:cs typeface="Arial" panose="020B0604020202020204" pitchFamily="34" charset="0"/>
              </a:rPr>
              <a:t>We’ve partnered with Perks at Work to give you access to employee discounts, so you </a:t>
            </a:r>
          </a:p>
          <a:p>
            <a:r>
              <a:rPr lang="en-US" sz="14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don’t have to pay full price on the things you buy.  </a:t>
            </a:r>
          </a:p>
          <a:p>
            <a:endParaRPr lang="en-US" sz="1400" dirty="0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Franklin Gothic Book" panose="020B0503020102020204" pitchFamily="34" charset="0"/>
                <a:cs typeface="Arial" panose="020B0604020202020204" pitchFamily="34" charset="0"/>
              </a:rPr>
              <a:t>From 30% off movie tickets to hundreds of dollars off a new personal laptop or hotel stay, start your shopping at Perks at Work to take advantage of private, best-in-market pricing.</a:t>
            </a:r>
          </a:p>
          <a:p>
            <a:endParaRPr lang="en-US" sz="1400" dirty="0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Franklin Gothic Book" panose="020B0503020102020204" pitchFamily="34" charset="0"/>
                <a:cs typeface="Arial" panose="020B0604020202020204" pitchFamily="34" charset="0"/>
              </a:rPr>
              <a:t>Attend free live + on-demand virtual classes for both adults and kids in wellness and self-development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Franklin Gothic Book" panose="020B0503020102020204" pitchFamily="34" charset="0"/>
                <a:cs typeface="Arial" panose="020B0604020202020204" pitchFamily="34" charset="0"/>
              </a:rPr>
              <a:t>Support what matters to you, and browse collections of local, sustainable, and minority-owned small businesses.  Refer a favorite business or entrepreneur you know-- over 2,000 new brands join the program each year.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Franklin Gothic Book" panose="020B0503020102020204" pitchFamily="34" charset="0"/>
                <a:cs typeface="Arial" panose="020B0604020202020204" pitchFamily="34" charset="0"/>
              </a:rPr>
              <a:t>Earn cash-back rewards that can be redeemed on thousands of brands and never expire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Franklin Gothic Book" panose="020B0503020102020204" pitchFamily="34" charset="0"/>
                <a:cs typeface="Arial" panose="020B0604020202020204" pitchFamily="34" charset="0"/>
              </a:rPr>
              <a:t>Invite family members and friends to enjoy your perks too</a:t>
            </a:r>
          </a:p>
          <a:p>
            <a:endParaRPr lang="en-US" sz="1200" b="1" dirty="0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endParaRPr lang="en-US" sz="1200" b="1" dirty="0">
              <a:latin typeface="Franklin Gothic Book" panose="020B05030201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9F0D6-0336-4A0E-9328-5C8E8296A235}"/>
              </a:ext>
            </a:extLst>
          </p:cNvPr>
          <p:cNvSpPr/>
          <p:nvPr/>
        </p:nvSpPr>
        <p:spPr>
          <a:xfrm>
            <a:off x="0" y="9686925"/>
            <a:ext cx="7772400" cy="3714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BE6DAB5-9991-4BEC-9882-E19734A08D79}"/>
              </a:ext>
            </a:extLst>
          </p:cNvPr>
          <p:cNvSpPr txBox="1"/>
          <p:nvPr/>
        </p:nvSpPr>
        <p:spPr>
          <a:xfrm>
            <a:off x="1624800" y="6647405"/>
            <a:ext cx="4687356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2888" indent="-282888">
              <a:buFont typeface="+mj-lt"/>
              <a:buAutoNum type="arabicPeriod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</a:rPr>
              <a:t>Go to </a:t>
            </a:r>
            <a:r>
              <a:rPr lang="en-US" sz="1400" b="1" dirty="0">
                <a:solidFill>
                  <a:srgbClr val="F15F2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www.perksatwork.com</a:t>
            </a:r>
            <a:r>
              <a:rPr lang="en-US" sz="1400" b="1" dirty="0">
                <a:solidFill>
                  <a:srgbClr val="F15F22"/>
                </a:solidFill>
              </a:rPr>
              <a:t>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</a:rPr>
              <a:t>and click “Sign Up for Free”</a:t>
            </a:r>
          </a:p>
          <a:p>
            <a:pPr marL="282888" indent="-282888">
              <a:buFont typeface="+mj-lt"/>
              <a:buAutoNum type="arabicPeriod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</a:rPr>
              <a:t>Follow the instructions to active your account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5FB4BDE-F90A-4D38-AD40-C02E907D0A9A}"/>
              </a:ext>
            </a:extLst>
          </p:cNvPr>
          <p:cNvCxnSpPr>
            <a:cxnSpLocks/>
          </p:cNvCxnSpPr>
          <p:nvPr/>
        </p:nvCxnSpPr>
        <p:spPr>
          <a:xfrm>
            <a:off x="389377" y="7351531"/>
            <a:ext cx="699364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33">
            <a:extLst>
              <a:ext uri="{FF2B5EF4-FFF2-40B4-BE49-F238E27FC236}">
                <a16:creationId xmlns:a16="http://schemas.microsoft.com/office/drawing/2014/main" id="{A33D200D-4805-4768-9163-D73141C3E8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260" y="8358596"/>
            <a:ext cx="1085850" cy="371475"/>
          </a:xfrm>
          <a:prstGeom prst="rect">
            <a:avLst/>
          </a:prstGeom>
        </p:spPr>
      </p:pic>
      <p:pic>
        <p:nvPicPr>
          <p:cNvPr id="36" name="Picture 3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CEA3A38-1FBF-4E60-AF80-EF32F6E7F1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408" y="8376693"/>
            <a:ext cx="1091184" cy="335280"/>
          </a:xfrm>
          <a:prstGeom prst="rect">
            <a:avLst/>
          </a:prstGeom>
        </p:spPr>
      </p:pic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134E7463-DBF2-4844-AAEE-6766C81C37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8" y="8257501"/>
            <a:ext cx="1220048" cy="57366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C6A53C78-B468-4CD1-B943-CEE991A08EAC}"/>
              </a:ext>
            </a:extLst>
          </p:cNvPr>
          <p:cNvSpPr txBox="1"/>
          <p:nvPr/>
        </p:nvSpPr>
        <p:spPr>
          <a:xfrm>
            <a:off x="1100359" y="965311"/>
            <a:ext cx="59937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" panose="020B0603020102020204" pitchFamily="34" charset="0"/>
              </a:rPr>
              <a:t>Welcome to Perks at Work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3D2D4DC-D349-424A-B2D4-A4A468F89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194" y="1705844"/>
            <a:ext cx="2702427" cy="1447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C315B8EB-4C9F-4C1D-9B12-9CDCCC8F8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856" y="1967039"/>
            <a:ext cx="2708493" cy="1450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F079CAB3-CA2A-49FA-8C8E-1D72EBB01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300" y="1984239"/>
            <a:ext cx="2667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B245D31B-CD9D-48B5-83DB-E9EFD5A4FB39}"/>
              </a:ext>
            </a:extLst>
          </p:cNvPr>
          <p:cNvSpPr/>
          <p:nvPr/>
        </p:nvSpPr>
        <p:spPr>
          <a:xfrm>
            <a:off x="0" y="5465"/>
            <a:ext cx="7772400" cy="3670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2088E19-2E42-5DA8-D6FC-40E8C4D42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273" y="7526487"/>
            <a:ext cx="14287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MC Movie Tickets">
            <a:extLst>
              <a:ext uri="{FF2B5EF4-FFF2-40B4-BE49-F238E27FC236}">
                <a16:creationId xmlns:a16="http://schemas.microsoft.com/office/drawing/2014/main" id="{63E03D70-7708-0884-FAD3-1BBCCDBFA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80" y="7526487"/>
            <a:ext cx="14287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0" descr="Priceline Hotels">
            <a:extLst>
              <a:ext uri="{FF2B5EF4-FFF2-40B4-BE49-F238E27FC236}">
                <a16:creationId xmlns:a16="http://schemas.microsoft.com/office/drawing/2014/main" id="{D76EBACA-E1AA-7217-3DC2-D23FD47BA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108" y="7526487"/>
            <a:ext cx="14287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ertz (US)">
            <a:extLst>
              <a:ext uri="{FF2B5EF4-FFF2-40B4-BE49-F238E27FC236}">
                <a16:creationId xmlns:a16="http://schemas.microsoft.com/office/drawing/2014/main" id="{945E57A2-0561-C22D-42CB-43BF78088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944" y="7526487"/>
            <a:ext cx="14287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4" descr="BetterHelp">
            <a:extLst>
              <a:ext uri="{FF2B5EF4-FFF2-40B4-BE49-F238E27FC236}">
                <a16:creationId xmlns:a16="http://schemas.microsoft.com/office/drawing/2014/main" id="{1C30DACF-4884-8963-4DD8-B776184C1E0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4876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16" descr="BetterHelp">
            <a:extLst>
              <a:ext uri="{FF2B5EF4-FFF2-40B4-BE49-F238E27FC236}">
                <a16:creationId xmlns:a16="http://schemas.microsoft.com/office/drawing/2014/main" id="{6EFCE96E-87E0-5261-806D-E646E9C6B6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5029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7" name="Picture 4" descr="Image result for samsung logo">
            <a:extLst>
              <a:ext uri="{FF2B5EF4-FFF2-40B4-BE49-F238E27FC236}">
                <a16:creationId xmlns:a16="http://schemas.microsoft.com/office/drawing/2014/main" id="{3C7AC56A-0581-EF59-4411-5D99477A4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509" y="9089976"/>
            <a:ext cx="1162153" cy="362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B9A0FA80-31E7-897E-965F-2AB087403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008" y="8253821"/>
            <a:ext cx="176212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>
            <a:extLst>
              <a:ext uri="{FF2B5EF4-FFF2-40B4-BE49-F238E27FC236}">
                <a16:creationId xmlns:a16="http://schemas.microsoft.com/office/drawing/2014/main" id="{41AF8A42-7C98-756C-84A4-B09B69C4A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059" y="9033244"/>
            <a:ext cx="14287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07E289F0-7A5C-B147-7446-D463C7D89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062" y="9033244"/>
            <a:ext cx="14287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A1AA0EDD-F560-699A-21C4-8538047AE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738" y="8306208"/>
            <a:ext cx="14287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>
            <a:extLst>
              <a:ext uri="{FF2B5EF4-FFF2-40B4-BE49-F238E27FC236}">
                <a16:creationId xmlns:a16="http://schemas.microsoft.com/office/drawing/2014/main" id="{BB475021-7107-2BDB-3DD9-CF201D368B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070" y="9033244"/>
            <a:ext cx="14287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A92CAC6D-F1A4-C2CA-5E8E-006487FD617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309" y="471249"/>
            <a:ext cx="1668891" cy="500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830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15095</TotalTime>
  <Words>168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Book</vt:lpstr>
      <vt:lpstr>Franklin Gothic Medium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Li</dc:creator>
  <cp:lastModifiedBy>Laura Culver</cp:lastModifiedBy>
  <cp:revision>29</cp:revision>
  <dcterms:created xsi:type="dcterms:W3CDTF">2018-01-02T17:28:47Z</dcterms:created>
  <dcterms:modified xsi:type="dcterms:W3CDTF">2022-07-19T01:02:08Z</dcterms:modified>
</cp:coreProperties>
</file>