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8" r:id="rId2"/>
    <p:sldId id="257" r:id="rId3"/>
  </p:sldIdLst>
  <p:sldSz cx="7772400" cy="1005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828"/>
    <a:srgbClr val="BAF6AD"/>
    <a:srgbClr val="0033FF"/>
    <a:srgbClr val="110381"/>
    <a:srgbClr val="03CC5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8D48930-0245-F451-FB7B-C1432BF1B1F2}" v="10" dt="2026-08-27T13:41:17.2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850"/>
    <p:restoredTop sz="96327"/>
  </p:normalViewPr>
  <p:slideViewPr>
    <p:cSldViewPr snapToGrid="0">
      <p:cViewPr varScale="1">
        <p:scale>
          <a:sx n="74" d="100"/>
          <a:sy n="74" d="100"/>
        </p:scale>
        <p:origin x="266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6D92931-FA5D-A395-126E-4CD92256467A}"/>
              </a:ext>
            </a:extLst>
          </p:cNvPr>
          <p:cNvSpPr/>
          <p:nvPr userDrawn="1"/>
        </p:nvSpPr>
        <p:spPr>
          <a:xfrm>
            <a:off x="0" y="0"/>
            <a:ext cx="7772400" cy="10058400"/>
          </a:xfrm>
          <a:prstGeom prst="rect">
            <a:avLst/>
          </a:prstGeom>
          <a:solidFill>
            <a:srgbClr val="1103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18250DBF-CFC7-5D9C-1BB7-1DA867E5E59C}"/>
              </a:ext>
            </a:extLst>
          </p:cNvPr>
          <p:cNvPicPr>
            <a:picLocks noChangeAspect="1"/>
          </p:cNvPicPr>
          <p:nvPr userDrawn="1"/>
        </p:nvPicPr>
        <p:blipFill>
          <a:blip r:embed="rId2"/>
          <a:stretch>
            <a:fillRect/>
          </a:stretch>
        </p:blipFill>
        <p:spPr>
          <a:xfrm>
            <a:off x="0" y="6197278"/>
            <a:ext cx="7772400" cy="3861604"/>
          </a:xfrm>
          <a:prstGeom prst="rect">
            <a:avLst/>
          </a:prstGeom>
        </p:spPr>
      </p:pic>
      <p:pic>
        <p:nvPicPr>
          <p:cNvPr id="11" name="Picture 10">
            <a:extLst>
              <a:ext uri="{FF2B5EF4-FFF2-40B4-BE49-F238E27FC236}">
                <a16:creationId xmlns:a16="http://schemas.microsoft.com/office/drawing/2014/main" id="{1B163B11-F271-55AC-4802-08F5F250453F}"/>
              </a:ext>
            </a:extLst>
          </p:cNvPr>
          <p:cNvPicPr>
            <a:picLocks noChangeAspect="1"/>
          </p:cNvPicPr>
          <p:nvPr userDrawn="1"/>
        </p:nvPicPr>
        <p:blipFill>
          <a:blip r:embed="rId3"/>
          <a:srcRect l="14219"/>
          <a:stretch>
            <a:fillRect/>
          </a:stretch>
        </p:blipFill>
        <p:spPr>
          <a:xfrm>
            <a:off x="0" y="1776088"/>
            <a:ext cx="817066" cy="2527300"/>
          </a:xfrm>
          <a:custGeom>
            <a:avLst/>
            <a:gdLst>
              <a:gd name="connsiteX0" fmla="*/ 0 w 817066"/>
              <a:gd name="connsiteY0" fmla="*/ 0 h 2527300"/>
              <a:gd name="connsiteX1" fmla="*/ 817066 w 817066"/>
              <a:gd name="connsiteY1" fmla="*/ 0 h 2527300"/>
              <a:gd name="connsiteX2" fmla="*/ 817066 w 817066"/>
              <a:gd name="connsiteY2" fmla="*/ 2527300 h 2527300"/>
              <a:gd name="connsiteX3" fmla="*/ 0 w 817066"/>
              <a:gd name="connsiteY3" fmla="*/ 2527300 h 2527300"/>
            </a:gdLst>
            <a:ahLst/>
            <a:cxnLst>
              <a:cxn ang="0">
                <a:pos x="connsiteX0" y="connsiteY0"/>
              </a:cxn>
              <a:cxn ang="0">
                <a:pos x="connsiteX1" y="connsiteY1"/>
              </a:cxn>
              <a:cxn ang="0">
                <a:pos x="connsiteX2" y="connsiteY2"/>
              </a:cxn>
              <a:cxn ang="0">
                <a:pos x="connsiteX3" y="connsiteY3"/>
              </a:cxn>
            </a:cxnLst>
            <a:rect l="l" t="t" r="r" b="b"/>
            <a:pathLst>
              <a:path w="817066" h="2527300">
                <a:moveTo>
                  <a:pt x="0" y="0"/>
                </a:moveTo>
                <a:lnTo>
                  <a:pt x="817066" y="0"/>
                </a:lnTo>
                <a:lnTo>
                  <a:pt x="817066" y="2527300"/>
                </a:lnTo>
                <a:lnTo>
                  <a:pt x="0" y="2527300"/>
                </a:lnTo>
                <a:close/>
              </a:path>
            </a:pathLst>
          </a:custGeom>
        </p:spPr>
      </p:pic>
      <p:pic>
        <p:nvPicPr>
          <p:cNvPr id="12" name="Picture 11">
            <a:extLst>
              <a:ext uri="{FF2B5EF4-FFF2-40B4-BE49-F238E27FC236}">
                <a16:creationId xmlns:a16="http://schemas.microsoft.com/office/drawing/2014/main" id="{64C56AB9-E7AF-5D01-EA16-B5D276B9A0E4}"/>
              </a:ext>
            </a:extLst>
          </p:cNvPr>
          <p:cNvPicPr>
            <a:picLocks noChangeAspect="1"/>
          </p:cNvPicPr>
          <p:nvPr userDrawn="1"/>
        </p:nvPicPr>
        <p:blipFill>
          <a:blip r:embed="rId4"/>
          <a:srcRect l="1152" t="4727"/>
          <a:stretch>
            <a:fillRect/>
          </a:stretch>
        </p:blipFill>
        <p:spPr>
          <a:xfrm>
            <a:off x="0" y="2"/>
            <a:ext cx="3540149" cy="1645555"/>
          </a:xfrm>
          <a:custGeom>
            <a:avLst/>
            <a:gdLst>
              <a:gd name="connsiteX0" fmla="*/ 0 w 3540149"/>
              <a:gd name="connsiteY0" fmla="*/ 0 h 1645555"/>
              <a:gd name="connsiteX1" fmla="*/ 3540149 w 3540149"/>
              <a:gd name="connsiteY1" fmla="*/ 0 h 1645555"/>
              <a:gd name="connsiteX2" fmla="*/ 3540149 w 3540149"/>
              <a:gd name="connsiteY2" fmla="*/ 1645555 h 1645555"/>
              <a:gd name="connsiteX3" fmla="*/ 0 w 3540149"/>
              <a:gd name="connsiteY3" fmla="*/ 1645555 h 1645555"/>
            </a:gdLst>
            <a:ahLst/>
            <a:cxnLst>
              <a:cxn ang="0">
                <a:pos x="connsiteX0" y="connsiteY0"/>
              </a:cxn>
              <a:cxn ang="0">
                <a:pos x="connsiteX1" y="connsiteY1"/>
              </a:cxn>
              <a:cxn ang="0">
                <a:pos x="connsiteX2" y="connsiteY2"/>
              </a:cxn>
              <a:cxn ang="0">
                <a:pos x="connsiteX3" y="connsiteY3"/>
              </a:cxn>
            </a:cxnLst>
            <a:rect l="l" t="t" r="r" b="b"/>
            <a:pathLst>
              <a:path w="3540149" h="1645555">
                <a:moveTo>
                  <a:pt x="0" y="0"/>
                </a:moveTo>
                <a:lnTo>
                  <a:pt x="3540149" y="0"/>
                </a:lnTo>
                <a:lnTo>
                  <a:pt x="3540149" y="1645555"/>
                </a:lnTo>
                <a:lnTo>
                  <a:pt x="0" y="1645555"/>
                </a:lnTo>
                <a:close/>
              </a:path>
            </a:pathLst>
          </a:custGeom>
        </p:spPr>
      </p:pic>
      <p:pic>
        <p:nvPicPr>
          <p:cNvPr id="13" name="Picture 12">
            <a:extLst>
              <a:ext uri="{FF2B5EF4-FFF2-40B4-BE49-F238E27FC236}">
                <a16:creationId xmlns:a16="http://schemas.microsoft.com/office/drawing/2014/main" id="{47E6A484-4584-5C86-8EBE-ECE680D03344}"/>
              </a:ext>
            </a:extLst>
          </p:cNvPr>
          <p:cNvPicPr>
            <a:picLocks noChangeAspect="1"/>
          </p:cNvPicPr>
          <p:nvPr userDrawn="1"/>
        </p:nvPicPr>
        <p:blipFill>
          <a:blip r:embed="rId5"/>
          <a:stretch>
            <a:fillRect/>
          </a:stretch>
        </p:blipFill>
        <p:spPr>
          <a:xfrm>
            <a:off x="653461" y="411385"/>
            <a:ext cx="1224420" cy="664685"/>
          </a:xfrm>
          <a:prstGeom prst="rect">
            <a:avLst/>
          </a:prstGeom>
        </p:spPr>
      </p:pic>
      <p:sp>
        <p:nvSpPr>
          <p:cNvPr id="8" name="Freeform 7">
            <a:extLst>
              <a:ext uri="{FF2B5EF4-FFF2-40B4-BE49-F238E27FC236}">
                <a16:creationId xmlns:a16="http://schemas.microsoft.com/office/drawing/2014/main" id="{9E793D6D-7AB2-BD7F-79AE-D6B9DDF9D302}"/>
              </a:ext>
            </a:extLst>
          </p:cNvPr>
          <p:cNvSpPr>
            <a:spLocks noGrp="1"/>
          </p:cNvSpPr>
          <p:nvPr>
            <p:ph type="pic" sz="quarter" idx="13"/>
          </p:nvPr>
        </p:nvSpPr>
        <p:spPr>
          <a:xfrm>
            <a:off x="1588805" y="0"/>
            <a:ext cx="6183596" cy="4464914"/>
          </a:xfrm>
          <a:custGeom>
            <a:avLst/>
            <a:gdLst>
              <a:gd name="connsiteX0" fmla="*/ 3115483 w 4625155"/>
              <a:gd name="connsiteY0" fmla="*/ 0 h 3339629"/>
              <a:gd name="connsiteX1" fmla="*/ 4625155 w 4625155"/>
              <a:gd name="connsiteY1" fmla="*/ 0 h 3339629"/>
              <a:gd name="connsiteX2" fmla="*/ 4625155 w 4625155"/>
              <a:gd name="connsiteY2" fmla="*/ 3021591 h 3339629"/>
              <a:gd name="connsiteX3" fmla="*/ 3848426 w 4625155"/>
              <a:gd name="connsiteY3" fmla="*/ 3246927 h 3339629"/>
              <a:gd name="connsiteX4" fmla="*/ 0 w 4625155"/>
              <a:gd name="connsiteY4" fmla="*/ 2319913 h 3339629"/>
              <a:gd name="connsiteX5" fmla="*/ 3115483 w 4625155"/>
              <a:gd name="connsiteY5" fmla="*/ 0 h 3339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5155" h="3339629">
                <a:moveTo>
                  <a:pt x="3115483" y="0"/>
                </a:moveTo>
                <a:lnTo>
                  <a:pt x="4625155" y="0"/>
                </a:lnTo>
                <a:lnTo>
                  <a:pt x="4625155" y="3021591"/>
                </a:lnTo>
                <a:cubicBezTo>
                  <a:pt x="4377668" y="3116669"/>
                  <a:pt x="4117806" y="3192732"/>
                  <a:pt x="3848426" y="3246927"/>
                </a:cubicBezTo>
                <a:cubicBezTo>
                  <a:pt x="2435845" y="3530260"/>
                  <a:pt x="1047061" y="3148045"/>
                  <a:pt x="0" y="2319913"/>
                </a:cubicBezTo>
                <a:cubicBezTo>
                  <a:pt x="634900" y="1175169"/>
                  <a:pt x="1740025" y="299497"/>
                  <a:pt x="3115483" y="0"/>
                </a:cubicBezTo>
                <a:close/>
              </a:path>
            </a:pathLst>
          </a:custGeom>
          <a:solidFill>
            <a:schemeClr val="bg2"/>
          </a:solidFill>
        </p:spPr>
        <p:txBody>
          <a:bodyPr wrap="square">
            <a:noAutofit/>
          </a:bodyPr>
          <a:lstStyle/>
          <a:p>
            <a:endParaRPr lang="en-US"/>
          </a:p>
        </p:txBody>
      </p:sp>
    </p:spTree>
    <p:extLst>
      <p:ext uri="{BB962C8B-B14F-4D97-AF65-F5344CB8AC3E}">
        <p14:creationId xmlns:p14="http://schemas.microsoft.com/office/powerpoint/2010/main" val="8826166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7F21E-C94C-A540-88D3-9B2BDCA121C0}"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713713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5" y="2507618"/>
            <a:ext cx="6703695" cy="4184014"/>
          </a:xfrm>
        </p:spPr>
        <p:txBody>
          <a:bodyPr anchor="b"/>
          <a:lstStyle>
            <a:lvl1pPr>
              <a:defRPr sz="5100"/>
            </a:lvl1pPr>
          </a:lstStyle>
          <a:p>
            <a:r>
              <a:rPr lang="en-US"/>
              <a:t>Click to edit Master title style</a:t>
            </a:r>
            <a:endParaRPr lang="en-US" dirty="0"/>
          </a:p>
        </p:txBody>
      </p:sp>
      <p:sp>
        <p:nvSpPr>
          <p:cNvPr id="3" name="Text Placeholder 2"/>
          <p:cNvSpPr>
            <a:spLocks noGrp="1"/>
          </p:cNvSpPr>
          <p:nvPr>
            <p:ph type="body" idx="1"/>
          </p:nvPr>
        </p:nvSpPr>
        <p:spPr>
          <a:xfrm>
            <a:off x="530305" y="6731215"/>
            <a:ext cx="6703695" cy="2200274"/>
          </a:xfrm>
        </p:spPr>
        <p:txBody>
          <a:bodyPr/>
          <a:lstStyle>
            <a:lvl1pPr marL="0" indent="0">
              <a:buNone/>
              <a:defRPr sz="2040">
                <a:solidFill>
                  <a:schemeClr val="tx1"/>
                </a:solidFill>
              </a:defRPr>
            </a:lvl1pPr>
            <a:lvl2pPr marL="388620" indent="0">
              <a:buNone/>
              <a:defRPr sz="1700">
                <a:solidFill>
                  <a:schemeClr val="tx1">
                    <a:tint val="75000"/>
                  </a:schemeClr>
                </a:solidFill>
              </a:defRPr>
            </a:lvl2pPr>
            <a:lvl3pPr marL="777240" indent="0">
              <a:buNone/>
              <a:defRPr sz="1530">
                <a:solidFill>
                  <a:schemeClr val="tx1">
                    <a:tint val="75000"/>
                  </a:schemeClr>
                </a:solidFill>
              </a:defRPr>
            </a:lvl3pPr>
            <a:lvl4pPr marL="1165860" indent="0">
              <a:buNone/>
              <a:defRPr sz="1360">
                <a:solidFill>
                  <a:schemeClr val="tx1">
                    <a:tint val="75000"/>
                  </a:schemeClr>
                </a:solidFill>
              </a:defRPr>
            </a:lvl4pPr>
            <a:lvl5pPr marL="1554480" indent="0">
              <a:buNone/>
              <a:defRPr sz="1360">
                <a:solidFill>
                  <a:schemeClr val="tx1">
                    <a:tint val="75000"/>
                  </a:schemeClr>
                </a:solidFill>
              </a:defRPr>
            </a:lvl5pPr>
            <a:lvl6pPr marL="1943100" indent="0">
              <a:buNone/>
              <a:defRPr sz="1360">
                <a:solidFill>
                  <a:schemeClr val="tx1">
                    <a:tint val="75000"/>
                  </a:schemeClr>
                </a:solidFill>
              </a:defRPr>
            </a:lvl6pPr>
            <a:lvl7pPr marL="2331720" indent="0">
              <a:buNone/>
              <a:defRPr sz="1360">
                <a:solidFill>
                  <a:schemeClr val="tx1">
                    <a:tint val="75000"/>
                  </a:schemeClr>
                </a:solidFill>
              </a:defRPr>
            </a:lvl7pPr>
            <a:lvl8pPr marL="2720340" indent="0">
              <a:buNone/>
              <a:defRPr sz="1360">
                <a:solidFill>
                  <a:schemeClr val="tx1">
                    <a:tint val="75000"/>
                  </a:schemeClr>
                </a:solidFill>
              </a:defRPr>
            </a:lvl8pPr>
            <a:lvl9pPr marL="3108960"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27F21E-C94C-A540-88D3-9B2BDCA121C0}"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3164162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27F21E-C94C-A540-88D3-9B2BDCA121C0}"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41654344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5" y="535519"/>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6" y="2465706"/>
            <a:ext cx="3288089"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4" name="Content Placeholder 3"/>
          <p:cNvSpPr>
            <a:spLocks noGrp="1"/>
          </p:cNvSpPr>
          <p:nvPr>
            <p:ph sz="half" idx="2"/>
          </p:nvPr>
        </p:nvSpPr>
        <p:spPr>
          <a:xfrm>
            <a:off x="535366" y="3674110"/>
            <a:ext cx="3288089"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78" y="2465706"/>
            <a:ext cx="3304282" cy="1208404"/>
          </a:xfrm>
        </p:spPr>
        <p:txBody>
          <a:bodyPr anchor="b"/>
          <a:lstStyle>
            <a:lvl1pPr marL="0" indent="0">
              <a:buNone/>
              <a:defRPr sz="2040" b="1"/>
            </a:lvl1pPr>
            <a:lvl2pPr marL="388620" indent="0">
              <a:buNone/>
              <a:defRPr sz="1700" b="1"/>
            </a:lvl2pPr>
            <a:lvl3pPr marL="777240" indent="0">
              <a:buNone/>
              <a:defRPr sz="1530" b="1"/>
            </a:lvl3pPr>
            <a:lvl4pPr marL="1165860" indent="0">
              <a:buNone/>
              <a:defRPr sz="1360" b="1"/>
            </a:lvl4pPr>
            <a:lvl5pPr marL="1554480" indent="0">
              <a:buNone/>
              <a:defRPr sz="1360" b="1"/>
            </a:lvl5pPr>
            <a:lvl6pPr marL="1943100" indent="0">
              <a:buNone/>
              <a:defRPr sz="1360" b="1"/>
            </a:lvl6pPr>
            <a:lvl7pPr marL="2331720" indent="0">
              <a:buNone/>
              <a:defRPr sz="1360" b="1"/>
            </a:lvl7pPr>
            <a:lvl8pPr marL="2720340" indent="0">
              <a:buNone/>
              <a:defRPr sz="1360" b="1"/>
            </a:lvl8pPr>
            <a:lvl9pPr marL="3108960"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4778" y="3674110"/>
            <a:ext cx="3304282" cy="5404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E27F21E-C94C-A540-88D3-9B2BDCA121C0}" type="datetimeFigureOut">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83019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E27F21E-C94C-A540-88D3-9B2BDCA121C0}" type="datetimeFigureOut">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1267344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27F21E-C94C-A540-88D3-9B2BDCA121C0}" type="datetimeFigureOut">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17670789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Content Placeholder 2"/>
          <p:cNvSpPr>
            <a:spLocks noGrp="1"/>
          </p:cNvSpPr>
          <p:nvPr>
            <p:ph idx="1"/>
          </p:nvPr>
        </p:nvSpPr>
        <p:spPr>
          <a:xfrm>
            <a:off x="3304282" y="1448226"/>
            <a:ext cx="3934778" cy="7147983"/>
          </a:xfrm>
        </p:spPr>
        <p:txBody>
          <a:bodyPr/>
          <a:lstStyle>
            <a:lvl1pPr>
              <a:defRPr sz="2720"/>
            </a:lvl1pPr>
            <a:lvl2pPr>
              <a:defRPr sz="2380"/>
            </a:lvl2pPr>
            <a:lvl3pPr>
              <a:defRPr sz="204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4E27F21E-C94C-A540-88D3-9B2BDCA121C0}"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2826620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1" cy="2346960"/>
          </a:xfrm>
        </p:spPr>
        <p:txBody>
          <a:bodyPr anchor="b"/>
          <a:lstStyle>
            <a:lvl1pPr>
              <a:defRPr sz="272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2" y="1448226"/>
            <a:ext cx="3934778" cy="7147983"/>
          </a:xfrm>
        </p:spPr>
        <p:txBody>
          <a:bodyPr anchor="t"/>
          <a:lstStyle>
            <a:lvl1pPr marL="0" indent="0">
              <a:buNone/>
              <a:defRPr sz="2720"/>
            </a:lvl1pPr>
            <a:lvl2pPr marL="388620" indent="0">
              <a:buNone/>
              <a:defRPr sz="2380"/>
            </a:lvl2pPr>
            <a:lvl3pPr marL="777240" indent="0">
              <a:buNone/>
              <a:defRPr sz="2040"/>
            </a:lvl3pPr>
            <a:lvl4pPr marL="1165860" indent="0">
              <a:buNone/>
              <a:defRPr sz="1700"/>
            </a:lvl4pPr>
            <a:lvl5pPr marL="1554480" indent="0">
              <a:buNone/>
              <a:defRPr sz="1700"/>
            </a:lvl5pPr>
            <a:lvl6pPr marL="1943100" indent="0">
              <a:buNone/>
              <a:defRPr sz="1700"/>
            </a:lvl6pPr>
            <a:lvl7pPr marL="2331720" indent="0">
              <a:buNone/>
              <a:defRPr sz="1700"/>
            </a:lvl7pPr>
            <a:lvl8pPr marL="2720340" indent="0">
              <a:buNone/>
              <a:defRPr sz="1700"/>
            </a:lvl8pPr>
            <a:lvl9pPr marL="3108960" indent="0">
              <a:buNone/>
              <a:defRPr sz="1700"/>
            </a:lvl9pPr>
          </a:lstStyle>
          <a:p>
            <a:r>
              <a:rPr lang="en-US"/>
              <a:t>Click icon to add picture</a:t>
            </a:r>
            <a:endParaRPr lang="en-US" dirty="0"/>
          </a:p>
        </p:txBody>
      </p:sp>
      <p:sp>
        <p:nvSpPr>
          <p:cNvPr id="4" name="Text Placeholder 3"/>
          <p:cNvSpPr>
            <a:spLocks noGrp="1"/>
          </p:cNvSpPr>
          <p:nvPr>
            <p:ph type="body" sz="half" idx="2"/>
          </p:nvPr>
        </p:nvSpPr>
        <p:spPr>
          <a:xfrm>
            <a:off x="535365" y="3017520"/>
            <a:ext cx="2506801" cy="5590329"/>
          </a:xfrm>
        </p:spPr>
        <p:txBody>
          <a:bodyPr/>
          <a:lstStyle>
            <a:lvl1pPr marL="0" indent="0">
              <a:buNone/>
              <a:defRPr sz="1360"/>
            </a:lvl1pPr>
            <a:lvl2pPr marL="388620" indent="0">
              <a:buNone/>
              <a:defRPr sz="1190"/>
            </a:lvl2pPr>
            <a:lvl3pPr marL="777240" indent="0">
              <a:buNone/>
              <a:defRPr sz="1020"/>
            </a:lvl3pPr>
            <a:lvl4pPr marL="1165860" indent="0">
              <a:buNone/>
              <a:defRPr sz="850"/>
            </a:lvl4pPr>
            <a:lvl5pPr marL="1554480" indent="0">
              <a:buNone/>
              <a:defRPr sz="850"/>
            </a:lvl5pPr>
            <a:lvl6pPr marL="1943100" indent="0">
              <a:buNone/>
              <a:defRPr sz="850"/>
            </a:lvl6pPr>
            <a:lvl7pPr marL="2331720" indent="0">
              <a:buNone/>
              <a:defRPr sz="850"/>
            </a:lvl7pPr>
            <a:lvl8pPr marL="2720340" indent="0">
              <a:buNone/>
              <a:defRPr sz="850"/>
            </a:lvl8pPr>
            <a:lvl9pPr marL="3108960"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4E27F21E-C94C-A540-88D3-9B2BDCA121C0}" type="datetimeFigureOut">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26146146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7F21E-C94C-A540-88D3-9B2BDCA121C0}"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1075050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4" y="535517"/>
            <a:ext cx="1675924"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3" y="535517"/>
            <a:ext cx="4930616" cy="85240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E27F21E-C94C-A540-88D3-9B2BDCA121C0}" type="datetimeFigureOut">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B73C73-AB74-2544-ABEC-0A2B88598C38}" type="slidenum">
              <a:rPr lang="en-US" smtClean="0"/>
              <a:t>‹#›</a:t>
            </a:fld>
            <a:endParaRPr lang="en-US"/>
          </a:p>
        </p:txBody>
      </p:sp>
    </p:spTree>
    <p:extLst>
      <p:ext uri="{BB962C8B-B14F-4D97-AF65-F5344CB8AC3E}">
        <p14:creationId xmlns:p14="http://schemas.microsoft.com/office/powerpoint/2010/main" val="31113606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3" y="535519"/>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3" y="2677584"/>
            <a:ext cx="6703695" cy="63819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49"/>
            <a:ext cx="1748790" cy="535517"/>
          </a:xfrm>
          <a:prstGeom prst="rect">
            <a:avLst/>
          </a:prstGeom>
        </p:spPr>
        <p:txBody>
          <a:bodyPr vert="horz" lIns="91440" tIns="45720" rIns="91440" bIns="45720" rtlCol="0" anchor="ctr"/>
          <a:lstStyle>
            <a:lvl1pPr algn="l">
              <a:defRPr sz="1020">
                <a:solidFill>
                  <a:schemeClr val="tx1">
                    <a:tint val="75000"/>
                  </a:schemeClr>
                </a:solidFill>
              </a:defRPr>
            </a:lvl1pPr>
          </a:lstStyle>
          <a:p>
            <a:fld id="{4E27F21E-C94C-A540-88D3-9B2BDCA121C0}" type="datetimeFigureOut">
              <a:rPr lang="en-US" smtClean="0"/>
              <a:t>10/20/2026</a:t>
            </a:fld>
            <a:endParaRPr lang="en-US"/>
          </a:p>
        </p:txBody>
      </p:sp>
      <p:sp>
        <p:nvSpPr>
          <p:cNvPr id="5" name="Footer Placeholder 4"/>
          <p:cNvSpPr>
            <a:spLocks noGrp="1"/>
          </p:cNvSpPr>
          <p:nvPr>
            <p:ph type="ftr" sz="quarter" idx="3"/>
          </p:nvPr>
        </p:nvSpPr>
        <p:spPr>
          <a:xfrm>
            <a:off x="2574608" y="9322649"/>
            <a:ext cx="2623185" cy="535517"/>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49"/>
            <a:ext cx="1748790" cy="535517"/>
          </a:xfrm>
          <a:prstGeom prst="rect">
            <a:avLst/>
          </a:prstGeom>
        </p:spPr>
        <p:txBody>
          <a:bodyPr vert="horz" lIns="91440" tIns="45720" rIns="91440" bIns="45720" rtlCol="0" anchor="ctr"/>
          <a:lstStyle>
            <a:lvl1pPr algn="r">
              <a:defRPr sz="1020">
                <a:solidFill>
                  <a:schemeClr val="tx1">
                    <a:tint val="75000"/>
                  </a:schemeClr>
                </a:solidFill>
              </a:defRPr>
            </a:lvl1pPr>
          </a:lstStyle>
          <a:p>
            <a:fld id="{F3B73C73-AB74-2544-ABEC-0A2B88598C38}" type="slidenum">
              <a:rPr lang="en-US" smtClean="0"/>
              <a:t>‹#›</a:t>
            </a:fld>
            <a:endParaRPr lang="en-US"/>
          </a:p>
        </p:txBody>
      </p:sp>
    </p:spTree>
    <p:extLst>
      <p:ext uri="{BB962C8B-B14F-4D97-AF65-F5344CB8AC3E}">
        <p14:creationId xmlns:p14="http://schemas.microsoft.com/office/powerpoint/2010/main" val="27182117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77240" rtl="0" eaLnBrk="1" latinLnBrk="0" hangingPunct="1">
        <a:lnSpc>
          <a:spcPct val="90000"/>
        </a:lnSpc>
        <a:spcBef>
          <a:spcPct val="0"/>
        </a:spcBef>
        <a:buNone/>
        <a:defRPr sz="3740" kern="1200">
          <a:solidFill>
            <a:schemeClr val="tx1"/>
          </a:solidFill>
          <a:latin typeface="+mj-lt"/>
          <a:ea typeface="+mj-ea"/>
          <a:cs typeface="+mj-cs"/>
        </a:defRPr>
      </a:lvl1pPr>
    </p:titleStyle>
    <p:bodyStyle>
      <a:lvl1pPr marL="194310" indent="-194310" algn="l" defTabSz="777240" rtl="0" eaLnBrk="1" latinLnBrk="0" hangingPunct="1">
        <a:lnSpc>
          <a:spcPct val="90000"/>
        </a:lnSpc>
        <a:spcBef>
          <a:spcPts val="850"/>
        </a:spcBef>
        <a:buFont typeface="Arial" panose="020B0604020202020204" pitchFamily="34" charset="0"/>
        <a:buChar char="•"/>
        <a:defRPr sz="2380" kern="1200">
          <a:solidFill>
            <a:schemeClr val="tx1"/>
          </a:solidFill>
          <a:latin typeface="+mn-lt"/>
          <a:ea typeface="+mn-ea"/>
          <a:cs typeface="+mn-cs"/>
        </a:defRPr>
      </a:lvl1pPr>
      <a:lvl2pPr marL="582930" indent="-194310" algn="l" defTabSz="777240" rtl="0" eaLnBrk="1" latinLnBrk="0" hangingPunct="1">
        <a:lnSpc>
          <a:spcPct val="90000"/>
        </a:lnSpc>
        <a:spcBef>
          <a:spcPts val="425"/>
        </a:spcBef>
        <a:buFont typeface="Arial" panose="020B0604020202020204" pitchFamily="34" charset="0"/>
        <a:buChar char="•"/>
        <a:defRPr sz="2040" kern="1200">
          <a:solidFill>
            <a:schemeClr val="tx1"/>
          </a:solidFill>
          <a:latin typeface="+mn-lt"/>
          <a:ea typeface="+mn-ea"/>
          <a:cs typeface="+mn-cs"/>
        </a:defRPr>
      </a:lvl2pPr>
      <a:lvl3pPr marL="971550" indent="-194310" algn="l" defTabSz="777240" rtl="0" eaLnBrk="1" latinLnBrk="0" hangingPunct="1">
        <a:lnSpc>
          <a:spcPct val="90000"/>
        </a:lnSpc>
        <a:spcBef>
          <a:spcPts val="425"/>
        </a:spcBef>
        <a:buFont typeface="Arial" panose="020B0604020202020204" pitchFamily="34" charset="0"/>
        <a:buChar char="•"/>
        <a:defRPr sz="1700" kern="1200">
          <a:solidFill>
            <a:schemeClr val="tx1"/>
          </a:solidFill>
          <a:latin typeface="+mn-lt"/>
          <a:ea typeface="+mn-ea"/>
          <a:cs typeface="+mn-cs"/>
        </a:defRPr>
      </a:lvl3pPr>
      <a:lvl4pPr marL="13601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4pPr>
      <a:lvl5pPr marL="174879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5pPr>
      <a:lvl6pPr marL="213741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6pPr>
      <a:lvl7pPr marL="252603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7pPr>
      <a:lvl8pPr marL="291465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8pPr>
      <a:lvl9pPr marL="3303270" indent="-194310" algn="l" defTabSz="777240" rtl="0" eaLnBrk="1" latinLnBrk="0" hangingPunct="1">
        <a:lnSpc>
          <a:spcPct val="90000"/>
        </a:lnSpc>
        <a:spcBef>
          <a:spcPts val="425"/>
        </a:spcBef>
        <a:buFont typeface="Arial" panose="020B0604020202020204" pitchFamily="34" charset="0"/>
        <a:buChar char="•"/>
        <a:defRPr sz="1530" kern="1200">
          <a:solidFill>
            <a:schemeClr val="tx1"/>
          </a:solidFill>
          <a:latin typeface="+mn-lt"/>
          <a:ea typeface="+mn-ea"/>
          <a:cs typeface="+mn-cs"/>
        </a:defRPr>
      </a:lvl9pPr>
    </p:bodyStyle>
    <p:otherStyle>
      <a:defPPr>
        <a:defRPr lang="en-US"/>
      </a:defPPr>
      <a:lvl1pPr marL="0" algn="l" defTabSz="777240" rtl="0" eaLnBrk="1" latinLnBrk="0" hangingPunct="1">
        <a:defRPr sz="1530" kern="1200">
          <a:solidFill>
            <a:schemeClr val="tx1"/>
          </a:solidFill>
          <a:latin typeface="+mn-lt"/>
          <a:ea typeface="+mn-ea"/>
          <a:cs typeface="+mn-cs"/>
        </a:defRPr>
      </a:lvl1pPr>
      <a:lvl2pPr marL="388620" algn="l" defTabSz="777240" rtl="0" eaLnBrk="1" latinLnBrk="0" hangingPunct="1">
        <a:defRPr sz="1530" kern="1200">
          <a:solidFill>
            <a:schemeClr val="tx1"/>
          </a:solidFill>
          <a:latin typeface="+mn-lt"/>
          <a:ea typeface="+mn-ea"/>
          <a:cs typeface="+mn-cs"/>
        </a:defRPr>
      </a:lvl2pPr>
      <a:lvl3pPr marL="777240" algn="l" defTabSz="777240" rtl="0" eaLnBrk="1" latinLnBrk="0" hangingPunct="1">
        <a:defRPr sz="1530" kern="1200">
          <a:solidFill>
            <a:schemeClr val="tx1"/>
          </a:solidFill>
          <a:latin typeface="+mn-lt"/>
          <a:ea typeface="+mn-ea"/>
          <a:cs typeface="+mn-cs"/>
        </a:defRPr>
      </a:lvl3pPr>
      <a:lvl4pPr marL="1165860" algn="l" defTabSz="777240" rtl="0" eaLnBrk="1" latinLnBrk="0" hangingPunct="1">
        <a:defRPr sz="1530" kern="1200">
          <a:solidFill>
            <a:schemeClr val="tx1"/>
          </a:solidFill>
          <a:latin typeface="+mn-lt"/>
          <a:ea typeface="+mn-ea"/>
          <a:cs typeface="+mn-cs"/>
        </a:defRPr>
      </a:lvl4pPr>
      <a:lvl5pPr marL="1554480" algn="l" defTabSz="777240" rtl="0" eaLnBrk="1" latinLnBrk="0" hangingPunct="1">
        <a:defRPr sz="1530" kern="1200">
          <a:solidFill>
            <a:schemeClr val="tx1"/>
          </a:solidFill>
          <a:latin typeface="+mn-lt"/>
          <a:ea typeface="+mn-ea"/>
          <a:cs typeface="+mn-cs"/>
        </a:defRPr>
      </a:lvl5pPr>
      <a:lvl6pPr marL="1943100" algn="l" defTabSz="777240" rtl="0" eaLnBrk="1" latinLnBrk="0" hangingPunct="1">
        <a:defRPr sz="1530" kern="1200">
          <a:solidFill>
            <a:schemeClr val="tx1"/>
          </a:solidFill>
          <a:latin typeface="+mn-lt"/>
          <a:ea typeface="+mn-ea"/>
          <a:cs typeface="+mn-cs"/>
        </a:defRPr>
      </a:lvl6pPr>
      <a:lvl7pPr marL="2331720" algn="l" defTabSz="777240" rtl="0" eaLnBrk="1" latinLnBrk="0" hangingPunct="1">
        <a:defRPr sz="1530" kern="1200">
          <a:solidFill>
            <a:schemeClr val="tx1"/>
          </a:solidFill>
          <a:latin typeface="+mn-lt"/>
          <a:ea typeface="+mn-ea"/>
          <a:cs typeface="+mn-cs"/>
        </a:defRPr>
      </a:lvl7pPr>
      <a:lvl8pPr marL="2720340" algn="l" defTabSz="777240" rtl="0" eaLnBrk="1" latinLnBrk="0" hangingPunct="1">
        <a:defRPr sz="1530" kern="1200">
          <a:solidFill>
            <a:schemeClr val="tx1"/>
          </a:solidFill>
          <a:latin typeface="+mn-lt"/>
          <a:ea typeface="+mn-ea"/>
          <a:cs typeface="+mn-cs"/>
        </a:defRPr>
      </a:lvl8pPr>
      <a:lvl9pPr marL="3108960" algn="l" defTabSz="777240" rtl="0" eaLnBrk="1" latinLnBrk="0" hangingPunct="1">
        <a:defRPr sz="153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image" Target="../media/image6.emf"/><Relationship Id="rId1" Type="http://schemas.openxmlformats.org/officeDocument/2006/relationships/slideLayout" Target="../slideLayouts/slideLayout7.xml"/><Relationship Id="rId6" Type="http://schemas.openxmlformats.org/officeDocument/2006/relationships/image" Target="../media/image10.emf"/><Relationship Id="rId5" Type="http://schemas.openxmlformats.org/officeDocument/2006/relationships/image" Target="../media/image9.emf"/><Relationship Id="rId10" Type="http://schemas.openxmlformats.org/officeDocument/2006/relationships/image" Target="../media/image14.png"/><Relationship Id="rId4" Type="http://schemas.openxmlformats.org/officeDocument/2006/relationships/image" Target="../media/image8.emf"/><Relationship Id="rId9" Type="http://schemas.openxmlformats.org/officeDocument/2006/relationships/image" Target="../media/image1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F9ECB7A-96E0-E5CB-3959-77F018A46361}"/>
              </a:ext>
            </a:extLst>
          </p:cNvPr>
          <p:cNvSpPr txBox="1">
            <a:spLocks/>
          </p:cNvSpPr>
          <p:nvPr/>
        </p:nvSpPr>
        <p:spPr>
          <a:xfrm>
            <a:off x="361838" y="4303388"/>
            <a:ext cx="4178078" cy="834874"/>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Georgia"/>
                <a:ea typeface="+mj-ea"/>
                <a:cs typeface="+mj-cs"/>
              </a:rPr>
              <a:t>Get started on a </a:t>
            </a:r>
            <a:r>
              <a:rPr kumimoji="0" lang="en-US" sz="2800" b="1" i="0" u="none" strike="noStrike" kern="1200" cap="none" spc="0" normalizeH="0" baseline="0" noProof="0" dirty="0">
                <a:ln>
                  <a:noFill/>
                </a:ln>
                <a:solidFill>
                  <a:srgbClr val="BAF6AD"/>
                </a:solidFill>
                <a:effectLst/>
                <a:uLnTx/>
                <a:uFillTx/>
                <a:latin typeface="Georgia"/>
                <a:ea typeface="+mj-ea"/>
                <a:cs typeface="+mj-cs"/>
              </a:rPr>
              <a:t>healthier future </a:t>
            </a:r>
            <a:r>
              <a:rPr kumimoji="0" lang="en-US" sz="2800" b="1" i="0" u="none" strike="noStrike" kern="1200" cap="none" spc="0" normalizeH="0" baseline="0" noProof="0" dirty="0">
                <a:ln>
                  <a:noFill/>
                </a:ln>
                <a:solidFill>
                  <a:schemeClr val="bg1"/>
                </a:solidFill>
                <a:effectLst/>
                <a:uLnTx/>
                <a:uFillTx/>
                <a:latin typeface="Georgia"/>
                <a:ea typeface="+mj-ea"/>
                <a:cs typeface="+mj-cs"/>
              </a:rPr>
              <a:t>today.</a:t>
            </a:r>
          </a:p>
        </p:txBody>
      </p:sp>
      <p:sp>
        <p:nvSpPr>
          <p:cNvPr id="7" name="TextBox 6">
            <a:extLst>
              <a:ext uri="{FF2B5EF4-FFF2-40B4-BE49-F238E27FC236}">
                <a16:creationId xmlns:a16="http://schemas.microsoft.com/office/drawing/2014/main" id="{2F6376A6-1354-A674-D5AB-EDC293DF5135}"/>
              </a:ext>
            </a:extLst>
          </p:cNvPr>
          <p:cNvSpPr txBox="1"/>
          <p:nvPr/>
        </p:nvSpPr>
        <p:spPr>
          <a:xfrm>
            <a:off x="361837" y="5232185"/>
            <a:ext cx="7089287" cy="461665"/>
          </a:xfrm>
          <a:prstGeom prst="rect">
            <a:avLst/>
          </a:prstGeom>
          <a:noFill/>
        </p:spPr>
        <p:txBody>
          <a:bodyPr wrap="square" lIns="0" tIns="0" rIns="0" bIns="0" rtlCol="0" anchor="t">
            <a:spAutoFit/>
          </a:bodyPr>
          <a:lstStyle/>
          <a:p>
            <a:pPr defTabSz="914400"/>
            <a:r>
              <a:rPr lang="en-US" sz="1000" b="1" dirty="0">
                <a:solidFill>
                  <a:schemeClr val="bg1"/>
                </a:solidFill>
                <a:latin typeface="Verdana"/>
              </a:rPr>
              <a:t>The Cigna Healthcare</a:t>
            </a:r>
            <a:r>
              <a:rPr lang="en-US" sz="800" b="1" baseline="30000" dirty="0">
                <a:solidFill>
                  <a:schemeClr val="bg1"/>
                </a:solidFill>
                <a:latin typeface="Verdana"/>
              </a:rPr>
              <a:t>SM</a:t>
            </a:r>
            <a:r>
              <a:rPr lang="en-US" sz="1000" b="1" dirty="0">
                <a:solidFill>
                  <a:schemeClr val="bg1"/>
                </a:solidFill>
                <a:latin typeface="Verdana"/>
              </a:rPr>
              <a:t> Wellness Experience is included in your health plan, at no additional cost to you.</a:t>
            </a:r>
            <a:r>
              <a:rPr lang="en-US" sz="1000" dirty="0">
                <a:solidFill>
                  <a:schemeClr val="bg1"/>
                </a:solidFill>
                <a:latin typeface="Verdana"/>
              </a:rPr>
              <a:t> We’ll help you make small, everyday changes for your well-being and earn up to $400 in rewards along the way. Visit </a:t>
            </a:r>
            <a:r>
              <a:rPr lang="en-US" sz="1000" b="1" dirty="0">
                <a:solidFill>
                  <a:srgbClr val="BAF6AD"/>
                </a:solidFill>
                <a:latin typeface="Verdana"/>
              </a:rPr>
              <a:t>myCigna.com</a:t>
            </a:r>
            <a:r>
              <a:rPr lang="en-US" sz="1000" b="1" baseline="30000" dirty="0">
                <a:solidFill>
                  <a:schemeClr val="bg1"/>
                </a:solidFill>
                <a:latin typeface="Verdana"/>
              </a:rPr>
              <a:t>®</a:t>
            </a:r>
            <a:r>
              <a:rPr lang="en-US" sz="1000" b="1" dirty="0">
                <a:solidFill>
                  <a:srgbClr val="BAF6AD"/>
                </a:solidFill>
                <a:latin typeface="Verdana"/>
              </a:rPr>
              <a:t> </a:t>
            </a:r>
            <a:r>
              <a:rPr lang="en-US" sz="1000" dirty="0">
                <a:solidFill>
                  <a:schemeClr val="bg1"/>
                </a:solidFill>
                <a:latin typeface="Verdana"/>
              </a:rPr>
              <a:t>or the </a:t>
            </a:r>
            <a:r>
              <a:rPr lang="en-US" sz="1000" dirty="0" err="1">
                <a:solidFill>
                  <a:schemeClr val="bg1"/>
                </a:solidFill>
                <a:latin typeface="Verdana"/>
              </a:rPr>
              <a:t>myCigna</a:t>
            </a:r>
            <a:r>
              <a:rPr lang="en-US" sz="1000" baseline="30000" dirty="0">
                <a:solidFill>
                  <a:schemeClr val="bg1"/>
                </a:solidFill>
                <a:latin typeface="Verdana"/>
              </a:rPr>
              <a:t>®</a:t>
            </a:r>
            <a:r>
              <a:rPr lang="en-US" sz="1000" dirty="0">
                <a:solidFill>
                  <a:schemeClr val="bg1"/>
                </a:solidFill>
                <a:latin typeface="Verdana"/>
              </a:rPr>
              <a:t> app to enroll in the experience today.</a:t>
            </a:r>
          </a:p>
        </p:txBody>
      </p:sp>
      <p:sp>
        <p:nvSpPr>
          <p:cNvPr id="9" name="TextBox 8">
            <a:extLst>
              <a:ext uri="{FF2B5EF4-FFF2-40B4-BE49-F238E27FC236}">
                <a16:creationId xmlns:a16="http://schemas.microsoft.com/office/drawing/2014/main" id="{7E3DA7AE-E1A9-E478-AAC2-74C114A70DF5}"/>
              </a:ext>
            </a:extLst>
          </p:cNvPr>
          <p:cNvSpPr txBox="1"/>
          <p:nvPr/>
        </p:nvSpPr>
        <p:spPr>
          <a:xfrm>
            <a:off x="361836" y="6799390"/>
            <a:ext cx="6969406" cy="544123"/>
          </a:xfrm>
          <a:prstGeom prst="rect">
            <a:avLst/>
          </a:prstGeom>
          <a:noFill/>
        </p:spPr>
        <p:txBody>
          <a:bodyPr wrap="square" lIns="0" tIns="0" rIns="0" bIns="0" rtlCol="0">
            <a:spAutoFit/>
          </a:bodyPr>
          <a:lstStyle/>
          <a:p>
            <a:pPr defTabSz="914400">
              <a:lnSpc>
                <a:spcPct val="114000"/>
              </a:lnSpc>
            </a:pPr>
            <a:r>
              <a:rPr lang="en-US" sz="1200" b="1" dirty="0">
                <a:solidFill>
                  <a:srgbClr val="0033FF"/>
                </a:solidFill>
                <a:latin typeface="Verdana"/>
              </a:rPr>
              <a:t>Engage in activities that fit your interests. </a:t>
            </a:r>
            <a:endParaRPr lang="en-US" sz="1200" dirty="0">
              <a:solidFill>
                <a:srgbClr val="0033FF"/>
              </a:solidFill>
              <a:latin typeface="Verdana"/>
            </a:endParaRPr>
          </a:p>
          <a:p>
            <a:pPr defTabSz="914400">
              <a:lnSpc>
                <a:spcPct val="114000"/>
              </a:lnSpc>
            </a:pPr>
            <a:r>
              <a:rPr lang="en-US" sz="1000" dirty="0">
                <a:latin typeface="Verdana"/>
              </a:rPr>
              <a:t>With the Cigna Healthcare Wellness Experience you can learn from experts on how to get more active, eat healthier, sleep better and manage life’s challenges. Here are just some of the features you’ll discover:  </a:t>
            </a:r>
          </a:p>
        </p:txBody>
      </p:sp>
      <p:sp>
        <p:nvSpPr>
          <p:cNvPr id="23" name="TextBox 22">
            <a:extLst>
              <a:ext uri="{FF2B5EF4-FFF2-40B4-BE49-F238E27FC236}">
                <a16:creationId xmlns:a16="http://schemas.microsoft.com/office/drawing/2014/main" id="{3DF555C8-4D2D-AF60-E7BD-EB221FB1AD9B}"/>
              </a:ext>
            </a:extLst>
          </p:cNvPr>
          <p:cNvSpPr txBox="1"/>
          <p:nvPr/>
        </p:nvSpPr>
        <p:spPr>
          <a:xfrm>
            <a:off x="361836" y="7587740"/>
            <a:ext cx="3140007" cy="859851"/>
          </a:xfrm>
          <a:prstGeom prst="rect">
            <a:avLst/>
          </a:prstGeom>
          <a:noFill/>
        </p:spPr>
        <p:txBody>
          <a:bodyPr wrap="square" lIns="0" tIns="0" rIns="0" bIns="0" rtlCol="0">
            <a:spAutoFit/>
          </a:bodyPr>
          <a:lstStyle/>
          <a:p>
            <a:pPr defTabSz="914400">
              <a:lnSpc>
                <a:spcPct val="114000"/>
              </a:lnSpc>
            </a:pPr>
            <a:r>
              <a:rPr lang="en-US" sz="1000" b="1" dirty="0">
                <a:latin typeface="Verdana"/>
              </a:rPr>
              <a:t>Daily content cards. </a:t>
            </a:r>
            <a:r>
              <a:rPr lang="en-US" sz="1000" dirty="0">
                <a:latin typeface="Verdana"/>
              </a:rPr>
              <a:t>Every day, you’ll receive two new tips to help you live well. We’ll make sure they’re about the areas that interest you the most. In fact, the more you customize your profile, the more relevant they’ll be. </a:t>
            </a:r>
          </a:p>
        </p:txBody>
      </p:sp>
      <p:sp>
        <p:nvSpPr>
          <p:cNvPr id="24" name="TextBox 23">
            <a:extLst>
              <a:ext uri="{FF2B5EF4-FFF2-40B4-BE49-F238E27FC236}">
                <a16:creationId xmlns:a16="http://schemas.microsoft.com/office/drawing/2014/main" id="{5916333B-4173-B3DB-E4E1-38E849A381D3}"/>
              </a:ext>
            </a:extLst>
          </p:cNvPr>
          <p:cNvSpPr txBox="1"/>
          <p:nvPr/>
        </p:nvSpPr>
        <p:spPr>
          <a:xfrm>
            <a:off x="3886200" y="7587740"/>
            <a:ext cx="3140008" cy="859851"/>
          </a:xfrm>
          <a:prstGeom prst="rect">
            <a:avLst/>
          </a:prstGeom>
          <a:noFill/>
        </p:spPr>
        <p:txBody>
          <a:bodyPr wrap="square" lIns="0" tIns="0" rIns="0" bIns="0" rtlCol="0">
            <a:spAutoFit/>
          </a:bodyPr>
          <a:lstStyle/>
          <a:p>
            <a:pPr defTabSz="914400">
              <a:lnSpc>
                <a:spcPct val="114000"/>
              </a:lnSpc>
            </a:pPr>
            <a:r>
              <a:rPr lang="en-US" sz="1000" b="1" dirty="0">
                <a:latin typeface="Verdana"/>
              </a:rPr>
              <a:t>Healthy habits. </a:t>
            </a:r>
            <a:r>
              <a:rPr lang="en-US" sz="1000" dirty="0">
                <a:latin typeface="Verdana"/>
              </a:rPr>
              <a:t>Within the experience, you can track the daily wellness behaviors you would like to focus on. Being more mindful of certain behaviors will help you make small, everyday changes that will lead to big results.</a:t>
            </a:r>
          </a:p>
        </p:txBody>
      </p:sp>
      <p:sp>
        <p:nvSpPr>
          <p:cNvPr id="25" name="TextBox 24">
            <a:extLst>
              <a:ext uri="{FF2B5EF4-FFF2-40B4-BE49-F238E27FC236}">
                <a16:creationId xmlns:a16="http://schemas.microsoft.com/office/drawing/2014/main" id="{D27E85B9-5100-0365-4BA2-E40164B732C3}"/>
              </a:ext>
            </a:extLst>
          </p:cNvPr>
          <p:cNvSpPr txBox="1"/>
          <p:nvPr/>
        </p:nvSpPr>
        <p:spPr>
          <a:xfrm>
            <a:off x="361836" y="8677659"/>
            <a:ext cx="2954719" cy="684418"/>
          </a:xfrm>
          <a:prstGeom prst="rect">
            <a:avLst/>
          </a:prstGeom>
          <a:noFill/>
        </p:spPr>
        <p:txBody>
          <a:bodyPr wrap="square" lIns="0" tIns="0" rIns="0" bIns="0" rtlCol="0">
            <a:spAutoFit/>
          </a:bodyPr>
          <a:lstStyle/>
          <a:p>
            <a:pPr defTabSz="914400">
              <a:lnSpc>
                <a:spcPct val="114000"/>
              </a:lnSpc>
            </a:pPr>
            <a:r>
              <a:rPr lang="en-US" sz="1000" b="1" dirty="0">
                <a:latin typeface="Verdana"/>
              </a:rPr>
              <a:t>Digital coaching. </a:t>
            </a:r>
            <a:r>
              <a:rPr lang="en-US" sz="1000" dirty="0">
                <a:latin typeface="Verdana"/>
              </a:rPr>
              <a:t>Journeys</a:t>
            </a:r>
            <a:r>
              <a:rPr lang="en-US" sz="1000" baseline="30000" dirty="0">
                <a:latin typeface="Verdana"/>
              </a:rPr>
              <a:t>®</a:t>
            </a:r>
            <a:r>
              <a:rPr lang="en-US" sz="1000" dirty="0">
                <a:latin typeface="Verdana"/>
              </a:rPr>
              <a:t> personalized digital coaching gives you small, achievable steps that allow you to “try on” and build healthy habits that stick.</a:t>
            </a:r>
          </a:p>
        </p:txBody>
      </p:sp>
      <p:sp>
        <p:nvSpPr>
          <p:cNvPr id="26" name="TextBox 25">
            <a:extLst>
              <a:ext uri="{FF2B5EF4-FFF2-40B4-BE49-F238E27FC236}">
                <a16:creationId xmlns:a16="http://schemas.microsoft.com/office/drawing/2014/main" id="{AC39F96C-844E-F4EC-44BC-66CC3E06B611}"/>
              </a:ext>
            </a:extLst>
          </p:cNvPr>
          <p:cNvSpPr txBox="1"/>
          <p:nvPr/>
        </p:nvSpPr>
        <p:spPr>
          <a:xfrm>
            <a:off x="3886200" y="8677659"/>
            <a:ext cx="3378377" cy="333553"/>
          </a:xfrm>
          <a:prstGeom prst="rect">
            <a:avLst/>
          </a:prstGeom>
          <a:noFill/>
        </p:spPr>
        <p:txBody>
          <a:bodyPr wrap="square" lIns="0" tIns="0" rIns="0" bIns="0" rtlCol="0">
            <a:spAutoFit/>
          </a:bodyPr>
          <a:lstStyle/>
          <a:p>
            <a:pPr defTabSz="914400">
              <a:lnSpc>
                <a:spcPct val="114000"/>
              </a:lnSpc>
            </a:pPr>
            <a:r>
              <a:rPr lang="en-US" sz="1000" b="1" dirty="0">
                <a:latin typeface="Verdana"/>
              </a:rPr>
              <a:t>Well-being challenges. </a:t>
            </a:r>
            <a:r>
              <a:rPr lang="en-US" sz="1000" dirty="0">
                <a:latin typeface="Verdana"/>
              </a:rPr>
              <a:t>Challenge friends to create new habits with some healthy competition. </a:t>
            </a:r>
          </a:p>
        </p:txBody>
      </p:sp>
      <p:pic>
        <p:nvPicPr>
          <p:cNvPr id="18" name="Picture Placeholder 28">
            <a:extLst>
              <a:ext uri="{FF2B5EF4-FFF2-40B4-BE49-F238E27FC236}">
                <a16:creationId xmlns:a16="http://schemas.microsoft.com/office/drawing/2014/main" id="{D9E1E556-C5C9-5CAE-1D7E-0A68F259CD83}"/>
              </a:ext>
            </a:extLst>
          </p:cNvPr>
          <p:cNvPicPr>
            <a:picLocks noGrp="1" noChangeAspect="1"/>
          </p:cNvPicPr>
          <p:nvPr>
            <p:ph type="pic" sz="quarter" idx="13"/>
          </p:nvPr>
        </p:nvPicPr>
        <p:blipFill rotWithShape="1">
          <a:blip r:embed="rId2"/>
          <a:srcRect l="2020" t="1053" r="15803" b="10376"/>
          <a:stretch/>
        </p:blipFill>
        <p:spPr>
          <a:xfrm>
            <a:off x="1588804" y="0"/>
            <a:ext cx="6183596" cy="4464914"/>
          </a:xfrm>
        </p:spPr>
      </p:pic>
    </p:spTree>
    <p:extLst>
      <p:ext uri="{BB962C8B-B14F-4D97-AF65-F5344CB8AC3E}">
        <p14:creationId xmlns:p14="http://schemas.microsoft.com/office/powerpoint/2010/main" val="2952575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F9522C-607A-4A2E-561F-EA8009ECE755}"/>
              </a:ext>
            </a:extLst>
          </p:cNvPr>
          <p:cNvPicPr>
            <a:picLocks noChangeAspect="1"/>
          </p:cNvPicPr>
          <p:nvPr/>
        </p:nvPicPr>
        <p:blipFill>
          <a:blip r:embed="rId2"/>
          <a:srcRect l="721" t="1222"/>
          <a:stretch>
            <a:fillRect/>
          </a:stretch>
        </p:blipFill>
        <p:spPr>
          <a:xfrm>
            <a:off x="0" y="0"/>
            <a:ext cx="7772401" cy="8769362"/>
          </a:xfrm>
          <a:custGeom>
            <a:avLst/>
            <a:gdLst>
              <a:gd name="connsiteX0" fmla="*/ 0 w 7772401"/>
              <a:gd name="connsiteY0" fmla="*/ 0 h 8769362"/>
              <a:gd name="connsiteX1" fmla="*/ 7772401 w 7772401"/>
              <a:gd name="connsiteY1" fmla="*/ 0 h 8769362"/>
              <a:gd name="connsiteX2" fmla="*/ 7772401 w 7772401"/>
              <a:gd name="connsiteY2" fmla="*/ 8769362 h 8769362"/>
              <a:gd name="connsiteX3" fmla="*/ 0 w 7772401"/>
              <a:gd name="connsiteY3" fmla="*/ 8769362 h 8769362"/>
            </a:gdLst>
            <a:ahLst/>
            <a:cxnLst>
              <a:cxn ang="0">
                <a:pos x="connsiteX0" y="connsiteY0"/>
              </a:cxn>
              <a:cxn ang="0">
                <a:pos x="connsiteX1" y="connsiteY1"/>
              </a:cxn>
              <a:cxn ang="0">
                <a:pos x="connsiteX2" y="connsiteY2"/>
              </a:cxn>
              <a:cxn ang="0">
                <a:pos x="connsiteX3" y="connsiteY3"/>
              </a:cxn>
            </a:cxnLst>
            <a:rect l="l" t="t" r="r" b="b"/>
            <a:pathLst>
              <a:path w="7772401" h="8769362">
                <a:moveTo>
                  <a:pt x="0" y="0"/>
                </a:moveTo>
                <a:lnTo>
                  <a:pt x="7772401" y="0"/>
                </a:lnTo>
                <a:lnTo>
                  <a:pt x="7772401" y="8769362"/>
                </a:lnTo>
                <a:lnTo>
                  <a:pt x="0" y="8769362"/>
                </a:lnTo>
                <a:close/>
              </a:path>
            </a:pathLst>
          </a:custGeom>
        </p:spPr>
      </p:pic>
      <p:sp>
        <p:nvSpPr>
          <p:cNvPr id="10" name="TextBox 9">
            <a:extLst>
              <a:ext uri="{FF2B5EF4-FFF2-40B4-BE49-F238E27FC236}">
                <a16:creationId xmlns:a16="http://schemas.microsoft.com/office/drawing/2014/main" id="{984D1190-6CC5-803B-B833-4098E05CBB76}"/>
              </a:ext>
            </a:extLst>
          </p:cNvPr>
          <p:cNvSpPr txBox="1"/>
          <p:nvPr/>
        </p:nvSpPr>
        <p:spPr>
          <a:xfrm>
            <a:off x="359999" y="742116"/>
            <a:ext cx="3730737" cy="548612"/>
          </a:xfrm>
          <a:prstGeom prst="rect">
            <a:avLst/>
          </a:prstGeom>
          <a:noFill/>
        </p:spPr>
        <p:txBody>
          <a:bodyPr wrap="square" lIns="0" tIns="0" rIns="0" bIns="0" rtlCol="0">
            <a:spAutoFit/>
          </a:bodyPr>
          <a:lstStyle/>
          <a:p>
            <a:pPr marL="0" marR="0">
              <a:lnSpc>
                <a:spcPct val="115000"/>
              </a:lnSpc>
              <a:spcBef>
                <a:spcPts val="0"/>
              </a:spcBef>
              <a:spcAft>
                <a:spcPts val="0"/>
              </a:spcAft>
            </a:pPr>
            <a:r>
              <a:rPr lang="en-US" sz="1200" b="1" kern="100" dirty="0">
                <a:solidFill>
                  <a:srgbClr val="0033FF"/>
                </a:solidFill>
                <a:effectLst/>
                <a:latin typeface="Verdana" panose="020B0604030504040204" pitchFamily="34" charset="0"/>
                <a:ea typeface="Verdana" panose="020B0604030504040204" pitchFamily="34" charset="0"/>
                <a:cs typeface="Verdana" panose="020B0604030504040204" pitchFamily="34" charset="0"/>
              </a:rPr>
              <a:t>Personalize your journey to wellness.</a:t>
            </a:r>
            <a:endParaRPr lang="en-US" sz="1200" kern="100" dirty="0">
              <a:solidFill>
                <a:srgbClr val="0033FF"/>
              </a:solidFill>
              <a:effectLst/>
              <a:latin typeface="Verdana" panose="020B0604030504040204" pitchFamily="34" charset="0"/>
              <a:ea typeface="Verdana" panose="020B0604030504040204" pitchFamily="34" charset="0"/>
              <a:cs typeface="Verdana" panose="020B0604030504040204" pitchFamily="34" charset="0"/>
            </a:endParaRPr>
          </a:p>
          <a:p>
            <a:pPr marL="0" marR="0">
              <a:lnSpc>
                <a:spcPct val="115000"/>
              </a:lnSpc>
              <a:spcBef>
                <a:spcPts val="0"/>
              </a:spcBef>
              <a:spcAft>
                <a:spcPts val="0"/>
              </a:spcAft>
            </a:pPr>
            <a:r>
              <a:rPr lang="en-US" sz="1000" kern="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We’ll help you begin to make changes for your well-being and focus on the areas you want to improve the most.</a:t>
            </a:r>
            <a:endParaRPr lang="en-US" sz="1000" kern="100" dirty="0">
              <a:effectLst/>
              <a:latin typeface="Verdana" panose="020B0604030504040204" pitchFamily="34" charset="0"/>
              <a:ea typeface="Verdana" panose="020B0604030504040204" pitchFamily="34" charset="0"/>
              <a:cs typeface="Verdana" panose="020B0604030504040204" pitchFamily="34" charset="0"/>
            </a:endParaRPr>
          </a:p>
        </p:txBody>
      </p:sp>
      <p:sp>
        <p:nvSpPr>
          <p:cNvPr id="12" name="Footer Placeholder 3">
            <a:extLst>
              <a:ext uri="{FF2B5EF4-FFF2-40B4-BE49-F238E27FC236}">
                <a16:creationId xmlns:a16="http://schemas.microsoft.com/office/drawing/2014/main" id="{BD51C5F0-E57D-8653-9729-92480AE3D4A5}"/>
              </a:ext>
            </a:extLst>
          </p:cNvPr>
          <p:cNvSpPr txBox="1">
            <a:spLocks/>
          </p:cNvSpPr>
          <p:nvPr/>
        </p:nvSpPr>
        <p:spPr>
          <a:xfrm>
            <a:off x="288756" y="8412827"/>
            <a:ext cx="6676383" cy="1433148"/>
          </a:xfrm>
          <a:prstGeom prst="rect">
            <a:avLst/>
          </a:prstGeom>
        </p:spPr>
        <p:txBody>
          <a:bodyPr vert="horz" lIns="91440" tIns="45720" rIns="91440" bIns="45720" rtlCol="0" anchor="ctr"/>
          <a:lstStyle>
            <a:defPPr>
              <a:defRPr lang="en-US"/>
            </a:defPPr>
            <a:lvl1pPr marL="0" algn="r" defTabSz="457200" rtl="0" eaLnBrk="1" latinLnBrk="0" hangingPunct="1">
              <a:defRPr sz="102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R="0" algn="l">
              <a:lnSpc>
                <a:spcPct val="115000"/>
              </a:lnSpc>
              <a:spcBef>
                <a:spcPts val="0"/>
              </a:spcBef>
              <a:spcAft>
                <a:spcPts val="600"/>
              </a:spcAft>
            </a:pPr>
            <a:r>
              <a:rPr lang="en-US" sz="800" kern="1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rPr>
              <a:t>For all participants: If you think you might be unable to meet a standard for a reward under this wellness experience, you might qualify for an opportunity to earn the same reward by different means. Log in to myCigna.com to request a Cigna Healthcare representative to work with you, and if you wish, with your doctor. </a:t>
            </a:r>
          </a:p>
          <a:p>
            <a:pPr marL="0" marR="0" algn="l">
              <a:lnSpc>
                <a:spcPct val="115000"/>
              </a:lnSpc>
              <a:spcBef>
                <a:spcPts val="0"/>
              </a:spcBef>
              <a:spcAft>
                <a:spcPts val="600"/>
              </a:spcAft>
            </a:pPr>
            <a:r>
              <a:rPr lang="en-US" sz="800" kern="1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rPr>
              <a:t>App/online store terms and mobile phone carrier/data charges apply. Customers under age 13 (and/or their parent/guardian) will not be able to register at </a:t>
            </a:r>
            <a:r>
              <a:rPr lang="en-US" sz="800" kern="100" dirty="0" err="1">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rPr>
              <a:t>myCigna.com</a:t>
            </a:r>
            <a:r>
              <a:rPr lang="en-US" sz="800" kern="1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rPr>
              <a:t>.</a:t>
            </a:r>
          </a:p>
          <a:p>
            <a:pPr marL="0" marR="0" algn="l">
              <a:lnSpc>
                <a:spcPct val="115000"/>
              </a:lnSpc>
              <a:spcBef>
                <a:spcPts val="0"/>
              </a:spcBef>
              <a:spcAft>
                <a:spcPts val="600"/>
              </a:spcAft>
            </a:pPr>
            <a:r>
              <a:rPr lang="en-US" sz="800" kern="1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rPr>
              <a:t>All Cigna Healthcare products and services are provided exclusively by or through operating subsidiaries of The Cigna Group.</a:t>
            </a:r>
          </a:p>
          <a:p>
            <a:pPr marL="0" marR="0" algn="l">
              <a:lnSpc>
                <a:spcPct val="115000"/>
              </a:lnSpc>
              <a:spcBef>
                <a:spcPts val="0"/>
              </a:spcBef>
              <a:spcAft>
                <a:spcPts val="600"/>
              </a:spcAft>
            </a:pPr>
            <a:r>
              <a:rPr lang="en-US" sz="800" kern="100" dirty="0">
                <a:solidFill>
                  <a:schemeClr val="bg1">
                    <a:lumMod val="65000"/>
                  </a:schemeClr>
                </a:solidFill>
                <a:effectLst/>
                <a:latin typeface="Verdana" panose="020B0604030504040204" pitchFamily="34" charset="0"/>
                <a:ea typeface="Verdana" panose="020B0604030504040204" pitchFamily="34" charset="0"/>
                <a:cs typeface="Verdana" panose="020B0604030504040204" pitchFamily="34" charset="0"/>
              </a:rPr>
              <a:t>964910-PC 2024 © Cigna Healthcare.</a:t>
            </a:r>
          </a:p>
        </p:txBody>
      </p:sp>
      <p:sp>
        <p:nvSpPr>
          <p:cNvPr id="7" name="TextBox 6">
            <a:extLst>
              <a:ext uri="{FF2B5EF4-FFF2-40B4-BE49-F238E27FC236}">
                <a16:creationId xmlns:a16="http://schemas.microsoft.com/office/drawing/2014/main" id="{ED438198-F81D-D3B5-203C-8469E0EED8D0}"/>
              </a:ext>
            </a:extLst>
          </p:cNvPr>
          <p:cNvSpPr txBox="1"/>
          <p:nvPr/>
        </p:nvSpPr>
        <p:spPr>
          <a:xfrm>
            <a:off x="844565" y="1562331"/>
            <a:ext cx="3190126" cy="3806427"/>
          </a:xfrm>
          <a:prstGeom prst="rect">
            <a:avLst/>
          </a:prstGeom>
          <a:noFill/>
        </p:spPr>
        <p:txBody>
          <a:bodyPr wrap="square" lIns="0" tIns="0" rIns="0" bIns="0" rtlCol="0">
            <a:spAutoFit/>
          </a:bodyPr>
          <a:lstStyle/>
          <a:p>
            <a:pPr marR="0" lvl="0">
              <a:lnSpc>
                <a:spcPct val="115000"/>
              </a:lnSpc>
              <a:spcBef>
                <a:spcPts val="0"/>
              </a:spcBef>
              <a:spcAft>
                <a:spcPts val="1200"/>
              </a:spcAft>
            </a:pPr>
            <a:r>
              <a:rPr lang="en-US" sz="1000" b="1" dirty="0">
                <a:solidFill>
                  <a:srgbClr val="110381"/>
                </a:solidFill>
                <a:effectLst/>
                <a:latin typeface="Verdana" panose="020B0604030504040204" pitchFamily="34" charset="0"/>
                <a:ea typeface="Verdana" panose="020B0604030504040204" pitchFamily="34" charset="0"/>
                <a:cs typeface="Verdana" panose="020B0604030504040204" pitchFamily="34" charset="0"/>
              </a:rPr>
              <a:t>Focus on what matters to you.</a:t>
            </a:r>
            <a:r>
              <a:rPr lang="en-US" sz="1000" dirty="0">
                <a:solidFill>
                  <a:srgbClr val="110381"/>
                </a:solidFill>
                <a:effectLst/>
                <a:latin typeface="Verdana" panose="020B0604030504040204" pitchFamily="34" charset="0"/>
                <a:ea typeface="Verdana" panose="020B0604030504040204" pitchFamily="34" charset="0"/>
                <a:cs typeface="Verdana" panose="020B0604030504040204" pitchFamily="34" charset="0"/>
              </a:rPr>
              <a:t> </a:t>
            </a:r>
            <a:br>
              <a:rPr lang="en-US" sz="1000" dirty="0">
                <a:solidFill>
                  <a:srgbClr val="110381"/>
                </a:solidFill>
                <a:effectLst/>
                <a:latin typeface="Verdana" panose="020B0604030504040204" pitchFamily="34" charset="0"/>
                <a:ea typeface="Verdana" panose="020B0604030504040204" pitchFamily="34" charset="0"/>
                <a:cs typeface="Verdana" panose="020B0604030504040204" pitchFamily="34" charset="0"/>
              </a:rPr>
            </a:br>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This experience lets you set goals for yourself and select the areas where you’d like to devote the most attention. </a:t>
            </a:r>
            <a:endParaRPr lang="en-US" sz="1000" dirty="0">
              <a:effectLst/>
              <a:latin typeface="Verdana" panose="020B0604030504040204" pitchFamily="34" charset="0"/>
              <a:ea typeface="Verdana" panose="020B0604030504040204" pitchFamily="34" charset="0"/>
              <a:cs typeface="Verdana" panose="020B0604030504040204" pitchFamily="34" charset="0"/>
            </a:endParaRPr>
          </a:p>
          <a:p>
            <a:pPr marR="0" lvl="0">
              <a:lnSpc>
                <a:spcPct val="115000"/>
              </a:lnSpc>
              <a:spcBef>
                <a:spcPts val="0"/>
              </a:spcBef>
              <a:spcAft>
                <a:spcPts val="1200"/>
              </a:spcAft>
            </a:pPr>
            <a:r>
              <a:rPr lang="en-US" sz="1000" b="1" dirty="0">
                <a:solidFill>
                  <a:srgbClr val="110381"/>
                </a:solidFill>
                <a:effectLst/>
                <a:latin typeface="Verdana" panose="020B0604030504040204" pitchFamily="34" charset="0"/>
                <a:ea typeface="Verdana" panose="020B0604030504040204" pitchFamily="34" charset="0"/>
                <a:cs typeface="Verdana" panose="020B0604030504040204" pitchFamily="34" charset="0"/>
              </a:rPr>
              <a:t>Get a snapshot of your health.</a:t>
            </a:r>
            <a:r>
              <a:rPr lang="en-US" sz="1000" dirty="0">
                <a:solidFill>
                  <a:srgbClr val="110381"/>
                </a:solidFill>
                <a:effectLst/>
                <a:latin typeface="Verdana" panose="020B0604030504040204" pitchFamily="34" charset="0"/>
                <a:ea typeface="Verdana" panose="020B0604030504040204" pitchFamily="34" charset="0"/>
                <a:cs typeface="Verdana" panose="020B0604030504040204" pitchFamily="34" charset="0"/>
              </a:rPr>
              <a:t> </a:t>
            </a:r>
            <a:br>
              <a:rPr lang="en-US" sz="1000" dirty="0">
                <a:solidFill>
                  <a:srgbClr val="110381"/>
                </a:solidFill>
                <a:effectLst/>
                <a:latin typeface="Verdana" panose="020B0604030504040204" pitchFamily="34" charset="0"/>
                <a:ea typeface="Verdana" panose="020B0604030504040204" pitchFamily="34" charset="0"/>
                <a:cs typeface="Verdana" panose="020B0604030504040204" pitchFamily="34" charset="0"/>
              </a:rPr>
            </a:br>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Complete a health assessment, where you’ll answer questions about your current health status and wellness habits. Once completed, you’ll see your health score, learn about possible health risks and get practical tips to help you maintain and even improve your well-being. </a:t>
            </a:r>
            <a:endParaRPr lang="en-US" sz="1000" dirty="0">
              <a:effectLst/>
              <a:latin typeface="Verdana" panose="020B0604030504040204" pitchFamily="34" charset="0"/>
              <a:ea typeface="Verdana" panose="020B0604030504040204" pitchFamily="34" charset="0"/>
              <a:cs typeface="Verdana" panose="020B0604030504040204" pitchFamily="34" charset="0"/>
            </a:endParaRPr>
          </a:p>
          <a:p>
            <a:pPr marR="0" lvl="0">
              <a:lnSpc>
                <a:spcPct val="115000"/>
              </a:lnSpc>
              <a:spcBef>
                <a:spcPts val="0"/>
              </a:spcBef>
              <a:spcAft>
                <a:spcPts val="1200"/>
              </a:spcAft>
            </a:pPr>
            <a:r>
              <a:rPr lang="en-US" sz="1000" b="1" dirty="0">
                <a:solidFill>
                  <a:srgbClr val="110381"/>
                </a:solidFill>
                <a:effectLst/>
                <a:latin typeface="Verdana" panose="020B0604030504040204" pitchFamily="34" charset="0"/>
                <a:ea typeface="Verdana" panose="020B0604030504040204" pitchFamily="34" charset="0"/>
                <a:cs typeface="Verdana" panose="020B0604030504040204" pitchFamily="34" charset="0"/>
              </a:rPr>
              <a:t>Get connected. </a:t>
            </a:r>
            <a:br>
              <a:rPr lang="en-US" sz="1000" b="1" dirty="0">
                <a:solidFill>
                  <a:srgbClr val="110381"/>
                </a:solidFill>
                <a:effectLst/>
                <a:latin typeface="Verdana" panose="020B0604030504040204" pitchFamily="34" charset="0"/>
                <a:ea typeface="Verdana" panose="020B0604030504040204" pitchFamily="34" charset="0"/>
                <a:cs typeface="Verdana" panose="020B0604030504040204" pitchFamily="34" charset="0"/>
              </a:rPr>
            </a:br>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Integrate with your Apple Watch</a:t>
            </a:r>
            <a:r>
              <a:rPr lang="en-US" sz="100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Fitbit</a:t>
            </a:r>
            <a:r>
              <a:rPr lang="en-US" sz="1000" baseline="30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a:t>
            </a:r>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 and many other fitness tracking apps and devices, </a:t>
            </a:r>
            <a:b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br>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so you get credit for all your activity.</a:t>
            </a:r>
            <a:endParaRPr lang="en-US" sz="1000" dirty="0">
              <a:effectLst/>
              <a:latin typeface="Verdana" panose="020B0604030504040204" pitchFamily="34" charset="0"/>
              <a:ea typeface="Verdana" panose="020B0604030504040204" pitchFamily="34" charset="0"/>
              <a:cs typeface="Verdana" panose="020B0604030504040204" pitchFamily="34" charset="0"/>
            </a:endParaRPr>
          </a:p>
          <a:p>
            <a:pPr marR="0" lvl="0">
              <a:lnSpc>
                <a:spcPct val="115000"/>
              </a:lnSpc>
              <a:spcBef>
                <a:spcPts val="0"/>
              </a:spcBef>
              <a:spcAft>
                <a:spcPts val="1200"/>
              </a:spcAft>
            </a:pPr>
            <a:r>
              <a:rPr lang="en-US" sz="1000" b="1" dirty="0">
                <a:solidFill>
                  <a:srgbClr val="110381"/>
                </a:solidFill>
                <a:effectLst/>
                <a:latin typeface="Verdana" panose="020B0604030504040204" pitchFamily="34" charset="0"/>
                <a:ea typeface="Verdana" panose="020B0604030504040204" pitchFamily="34" charset="0"/>
                <a:cs typeface="Verdana" panose="020B0604030504040204" pitchFamily="34" charset="0"/>
              </a:rPr>
              <a:t>Share the wellness. </a:t>
            </a:r>
            <a:br>
              <a:rPr lang="en-US" sz="1000" b="1" dirty="0">
                <a:solidFill>
                  <a:srgbClr val="110381"/>
                </a:solidFill>
                <a:effectLst/>
                <a:latin typeface="Verdana" panose="020B0604030504040204" pitchFamily="34" charset="0"/>
                <a:ea typeface="Verdana" panose="020B0604030504040204" pitchFamily="34" charset="0"/>
                <a:cs typeface="Verdana" panose="020B0604030504040204" pitchFamily="34" charset="0"/>
              </a:rPr>
            </a:br>
            <a:r>
              <a:rPr lang="en-US" sz="1000" dirty="0">
                <a:solidFill>
                  <a:srgbClr val="000000"/>
                </a:solidFill>
                <a:effectLst/>
                <a:latin typeface="Verdana" panose="020B0604030504040204" pitchFamily="34" charset="0"/>
                <a:ea typeface="Verdana" panose="020B0604030504040204" pitchFamily="34" charset="0"/>
                <a:cs typeface="Verdana" panose="020B0604030504040204" pitchFamily="34" charset="0"/>
              </a:rPr>
              <a:t>You can invite up to 10 friends and family members to enjoy access to this experience — for free!</a:t>
            </a:r>
            <a:endParaRPr lang="en-US" sz="1000" dirty="0">
              <a:effectLst/>
              <a:latin typeface="Verdana" panose="020B0604030504040204" pitchFamily="34" charset="0"/>
              <a:ea typeface="Verdana" panose="020B0604030504040204" pitchFamily="34" charset="0"/>
              <a:cs typeface="Verdana" panose="020B0604030504040204" pitchFamily="34" charset="0"/>
            </a:endParaRPr>
          </a:p>
        </p:txBody>
      </p:sp>
      <p:pic>
        <p:nvPicPr>
          <p:cNvPr id="28" name="Picture 27">
            <a:extLst>
              <a:ext uri="{FF2B5EF4-FFF2-40B4-BE49-F238E27FC236}">
                <a16:creationId xmlns:a16="http://schemas.microsoft.com/office/drawing/2014/main" id="{2DBA5C0F-E761-C938-5459-71D1B87124EF}"/>
              </a:ext>
            </a:extLst>
          </p:cNvPr>
          <p:cNvPicPr>
            <a:picLocks noChangeAspect="1"/>
          </p:cNvPicPr>
          <p:nvPr/>
        </p:nvPicPr>
        <p:blipFill>
          <a:blip r:embed="rId3"/>
          <a:stretch>
            <a:fillRect/>
          </a:stretch>
        </p:blipFill>
        <p:spPr>
          <a:xfrm>
            <a:off x="398692" y="1563272"/>
            <a:ext cx="186191" cy="279287"/>
          </a:xfrm>
          <a:prstGeom prst="rect">
            <a:avLst/>
          </a:prstGeom>
        </p:spPr>
      </p:pic>
      <p:pic>
        <p:nvPicPr>
          <p:cNvPr id="29" name="Picture 28">
            <a:extLst>
              <a:ext uri="{FF2B5EF4-FFF2-40B4-BE49-F238E27FC236}">
                <a16:creationId xmlns:a16="http://schemas.microsoft.com/office/drawing/2014/main" id="{C451ADF8-DD10-BF3A-DA58-55DA263E50F2}"/>
              </a:ext>
            </a:extLst>
          </p:cNvPr>
          <p:cNvPicPr>
            <a:picLocks noChangeAspect="1"/>
          </p:cNvPicPr>
          <p:nvPr/>
        </p:nvPicPr>
        <p:blipFill>
          <a:blip r:embed="rId4"/>
          <a:stretch>
            <a:fillRect/>
          </a:stretch>
        </p:blipFill>
        <p:spPr>
          <a:xfrm>
            <a:off x="352144" y="2428406"/>
            <a:ext cx="279287" cy="256013"/>
          </a:xfrm>
          <a:prstGeom prst="rect">
            <a:avLst/>
          </a:prstGeom>
        </p:spPr>
      </p:pic>
      <p:pic>
        <p:nvPicPr>
          <p:cNvPr id="30" name="Picture 29">
            <a:extLst>
              <a:ext uri="{FF2B5EF4-FFF2-40B4-BE49-F238E27FC236}">
                <a16:creationId xmlns:a16="http://schemas.microsoft.com/office/drawing/2014/main" id="{A8B26CFA-8BE5-3248-4116-AE027958B9A2}"/>
              </a:ext>
            </a:extLst>
          </p:cNvPr>
          <p:cNvPicPr>
            <a:picLocks noChangeAspect="1"/>
          </p:cNvPicPr>
          <p:nvPr/>
        </p:nvPicPr>
        <p:blipFill>
          <a:blip r:embed="rId5"/>
          <a:stretch>
            <a:fillRect/>
          </a:stretch>
        </p:blipFill>
        <p:spPr>
          <a:xfrm>
            <a:off x="383175" y="3792969"/>
            <a:ext cx="217224" cy="279288"/>
          </a:xfrm>
          <a:prstGeom prst="rect">
            <a:avLst/>
          </a:prstGeom>
        </p:spPr>
      </p:pic>
      <p:pic>
        <p:nvPicPr>
          <p:cNvPr id="31" name="Picture 30">
            <a:extLst>
              <a:ext uri="{FF2B5EF4-FFF2-40B4-BE49-F238E27FC236}">
                <a16:creationId xmlns:a16="http://schemas.microsoft.com/office/drawing/2014/main" id="{CED0BAB0-8196-D95E-0DE3-89B0EE43210F}"/>
              </a:ext>
            </a:extLst>
          </p:cNvPr>
          <p:cNvPicPr>
            <a:picLocks noChangeAspect="1"/>
          </p:cNvPicPr>
          <p:nvPr/>
        </p:nvPicPr>
        <p:blipFill>
          <a:blip r:embed="rId6"/>
          <a:stretch>
            <a:fillRect/>
          </a:stretch>
        </p:blipFill>
        <p:spPr>
          <a:xfrm>
            <a:off x="406449" y="4668799"/>
            <a:ext cx="170676" cy="279287"/>
          </a:xfrm>
          <a:prstGeom prst="rect">
            <a:avLst/>
          </a:prstGeom>
        </p:spPr>
      </p:pic>
      <p:pic>
        <p:nvPicPr>
          <p:cNvPr id="32" name="Picture 31">
            <a:extLst>
              <a:ext uri="{FF2B5EF4-FFF2-40B4-BE49-F238E27FC236}">
                <a16:creationId xmlns:a16="http://schemas.microsoft.com/office/drawing/2014/main" id="{5A5F832F-99AE-9F1C-ED52-A17A22B951C0}"/>
              </a:ext>
            </a:extLst>
          </p:cNvPr>
          <p:cNvPicPr>
            <a:picLocks noChangeAspect="1"/>
          </p:cNvPicPr>
          <p:nvPr/>
        </p:nvPicPr>
        <p:blipFill>
          <a:blip r:embed="rId7"/>
          <a:stretch>
            <a:fillRect/>
          </a:stretch>
        </p:blipFill>
        <p:spPr>
          <a:xfrm>
            <a:off x="380275" y="431525"/>
            <a:ext cx="307821" cy="228383"/>
          </a:xfrm>
          <a:prstGeom prst="rect">
            <a:avLst/>
          </a:prstGeom>
        </p:spPr>
      </p:pic>
      <p:cxnSp>
        <p:nvCxnSpPr>
          <p:cNvPr id="33" name="Straight Connector 32">
            <a:extLst>
              <a:ext uri="{FF2B5EF4-FFF2-40B4-BE49-F238E27FC236}">
                <a16:creationId xmlns:a16="http://schemas.microsoft.com/office/drawing/2014/main" id="{63B3C32C-E782-6B9D-8180-87B8684E723B}"/>
              </a:ext>
            </a:extLst>
          </p:cNvPr>
          <p:cNvCxnSpPr>
            <a:cxnSpLocks/>
          </p:cNvCxnSpPr>
          <p:nvPr/>
        </p:nvCxnSpPr>
        <p:spPr>
          <a:xfrm>
            <a:off x="355600" y="8321008"/>
            <a:ext cx="5639536"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a16="http://schemas.microsoft.com/office/drawing/2014/main" id="{BB2AC035-BBDE-8DD5-4EBB-574B8BD69496}"/>
              </a:ext>
            </a:extLst>
          </p:cNvPr>
          <p:cNvPicPr>
            <a:picLocks noChangeAspect="1"/>
          </p:cNvPicPr>
          <p:nvPr/>
        </p:nvPicPr>
        <p:blipFill>
          <a:blip r:embed="rId8"/>
          <a:stretch>
            <a:fillRect/>
          </a:stretch>
        </p:blipFill>
        <p:spPr>
          <a:xfrm>
            <a:off x="4568544" y="350291"/>
            <a:ext cx="2844800" cy="5080000"/>
          </a:xfrm>
          <a:prstGeom prst="rect">
            <a:avLst/>
          </a:prstGeom>
        </p:spPr>
      </p:pic>
      <p:sp>
        <p:nvSpPr>
          <p:cNvPr id="4" name="TextBox 3">
            <a:extLst>
              <a:ext uri="{FF2B5EF4-FFF2-40B4-BE49-F238E27FC236}">
                <a16:creationId xmlns:a16="http://schemas.microsoft.com/office/drawing/2014/main" id="{1CDBD850-76E3-DA91-0E29-BE0393E40302}"/>
              </a:ext>
            </a:extLst>
          </p:cNvPr>
          <p:cNvSpPr txBox="1"/>
          <p:nvPr/>
        </p:nvSpPr>
        <p:spPr>
          <a:xfrm>
            <a:off x="4941210" y="4464613"/>
            <a:ext cx="1643984" cy="514178"/>
          </a:xfrm>
          <a:prstGeom prst="rect">
            <a:avLst/>
          </a:prstGeom>
          <a:noFill/>
        </p:spPr>
        <p:txBody>
          <a:bodyPr wrap="square" lIns="0" tIns="0" rIns="0" bIns="0" rtlCol="0">
            <a:spAutoFit/>
          </a:bodyPr>
          <a:lstStyle/>
          <a:p>
            <a:pPr marL="0" marR="0">
              <a:lnSpc>
                <a:spcPct val="115000"/>
              </a:lnSpc>
              <a:spcBef>
                <a:spcPts val="0"/>
              </a:spcBef>
              <a:spcAft>
                <a:spcPts val="0"/>
              </a:spcAft>
            </a:pPr>
            <a:r>
              <a:rPr lang="en-US" sz="1000" kern="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Check out this video to see a preview of your wellness experience.</a:t>
            </a:r>
            <a:endParaRPr lang="en-US" sz="1000" kern="100" dirty="0">
              <a:solidFill>
                <a:schemeClr val="bg1"/>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1" name="TextBox 20">
            <a:extLst>
              <a:ext uri="{FF2B5EF4-FFF2-40B4-BE49-F238E27FC236}">
                <a16:creationId xmlns:a16="http://schemas.microsoft.com/office/drawing/2014/main" id="{98D1A8B8-F45A-1800-73B8-5AFA8DD86D86}"/>
              </a:ext>
            </a:extLst>
          </p:cNvPr>
          <p:cNvSpPr txBox="1"/>
          <p:nvPr/>
        </p:nvSpPr>
        <p:spPr>
          <a:xfrm>
            <a:off x="4936405" y="752888"/>
            <a:ext cx="1794172" cy="1392497"/>
          </a:xfrm>
          <a:prstGeom prst="rect">
            <a:avLst/>
          </a:prstGeom>
          <a:noFill/>
        </p:spPr>
        <p:txBody>
          <a:bodyPr wrap="square" lIns="0" tIns="0" rIns="0" bIns="0" rtlCol="0">
            <a:spAutoFit/>
          </a:bodyPr>
          <a:lstStyle/>
          <a:p>
            <a:pPr marL="0" marR="0">
              <a:lnSpc>
                <a:spcPct val="115000"/>
              </a:lnSpc>
              <a:spcBef>
                <a:spcPts val="0"/>
              </a:spcBef>
              <a:spcAft>
                <a:spcPts val="0"/>
              </a:spcAft>
            </a:pPr>
            <a:r>
              <a:rPr lang="en-US" sz="1600" b="1" kern="100" dirty="0">
                <a:solidFill>
                  <a:srgbClr val="BAF6AD"/>
                </a:solidFill>
                <a:latin typeface="Georgia" panose="02040502050405020303" pitchFamily="18" charset="0"/>
                <a:ea typeface="Verdana" panose="020B0604030504040204" pitchFamily="34" charset="0"/>
                <a:cs typeface="Verdana" panose="020B0604030504040204" pitchFamily="34" charset="0"/>
              </a:rPr>
              <a:t>Let's make healthy choices, be well together and live better every day. </a:t>
            </a:r>
          </a:p>
        </p:txBody>
      </p:sp>
      <p:pic>
        <p:nvPicPr>
          <p:cNvPr id="38" name="Picture 37">
            <a:extLst>
              <a:ext uri="{FF2B5EF4-FFF2-40B4-BE49-F238E27FC236}">
                <a16:creationId xmlns:a16="http://schemas.microsoft.com/office/drawing/2014/main" id="{E6C065CE-E9A6-832B-8EEA-B9AF9BB043D3}"/>
              </a:ext>
            </a:extLst>
          </p:cNvPr>
          <p:cNvPicPr>
            <a:picLocks noChangeAspect="1"/>
          </p:cNvPicPr>
          <p:nvPr/>
        </p:nvPicPr>
        <p:blipFill>
          <a:blip r:embed="rId9"/>
          <a:stretch>
            <a:fillRect/>
          </a:stretch>
        </p:blipFill>
        <p:spPr>
          <a:xfrm>
            <a:off x="355600" y="5771617"/>
            <a:ext cx="7061200" cy="2311400"/>
          </a:xfrm>
          <a:prstGeom prst="rect">
            <a:avLst/>
          </a:prstGeom>
        </p:spPr>
      </p:pic>
      <p:sp>
        <p:nvSpPr>
          <p:cNvPr id="11" name="TextBox 10">
            <a:extLst>
              <a:ext uri="{FF2B5EF4-FFF2-40B4-BE49-F238E27FC236}">
                <a16:creationId xmlns:a16="http://schemas.microsoft.com/office/drawing/2014/main" id="{A74B4239-6A75-BC5A-EFF9-A91E9895C5A7}"/>
              </a:ext>
            </a:extLst>
          </p:cNvPr>
          <p:cNvSpPr txBox="1"/>
          <p:nvPr/>
        </p:nvSpPr>
        <p:spPr>
          <a:xfrm>
            <a:off x="844565" y="6076981"/>
            <a:ext cx="6131371" cy="1079591"/>
          </a:xfrm>
          <a:prstGeom prst="rect">
            <a:avLst/>
          </a:prstGeom>
          <a:noFill/>
        </p:spPr>
        <p:txBody>
          <a:bodyPr wrap="square" lIns="0" tIns="0" rIns="0" bIns="0" rtlCol="0">
            <a:spAutoFit/>
          </a:bodyPr>
          <a:lstStyle/>
          <a:p>
            <a:pPr marL="0" marR="0">
              <a:lnSpc>
                <a:spcPct val="115000"/>
              </a:lnSpc>
              <a:spcBef>
                <a:spcPts val="0"/>
              </a:spcBef>
              <a:spcAft>
                <a:spcPts val="0"/>
              </a:spcAft>
            </a:pPr>
            <a:r>
              <a:rPr lang="en-US" sz="1200" b="1" kern="100" dirty="0">
                <a:solidFill>
                  <a:srgbClr val="BAF6AD"/>
                </a:solidFill>
                <a:effectLst/>
                <a:latin typeface="Verdana" panose="020B0604030504040204" pitchFamily="34" charset="0"/>
                <a:ea typeface="Verdana" panose="020B0604030504040204" pitchFamily="34" charset="0"/>
                <a:cs typeface="Verdana" panose="020B0604030504040204" pitchFamily="34" charset="0"/>
              </a:rPr>
              <a:t>Earn rewards by making healthy decisions.</a:t>
            </a:r>
            <a:endParaRPr lang="en-US" sz="1200" kern="100" dirty="0">
              <a:solidFill>
                <a:srgbClr val="BAF6AD"/>
              </a:solidFill>
              <a:effectLst/>
              <a:latin typeface="Verdana" panose="020B0604030504040204" pitchFamily="34" charset="0"/>
              <a:ea typeface="Verdana" panose="020B0604030504040204" pitchFamily="34" charset="0"/>
              <a:cs typeface="Verdana" panose="020B0604030504040204" pitchFamily="34" charset="0"/>
            </a:endParaRPr>
          </a:p>
          <a:p>
            <a:pPr marL="0" marR="0">
              <a:lnSpc>
                <a:spcPct val="115000"/>
              </a:lnSpc>
              <a:spcBef>
                <a:spcPts val="0"/>
              </a:spcBef>
              <a:spcAft>
                <a:spcPts val="0"/>
              </a:spcAft>
            </a:pPr>
            <a:r>
              <a:rPr lang="en-US" sz="1000" kern="1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Getting healthy is now even more rewarding. Healthy activities — such as completing a health assessment or digital coaching journey — can not only improve your well-being but also earn you up to $1,000 in Wellness Cash! You can redeem your Wellness Cash for gift cards or donations to charity. You can also browse the Wellness Store for wellness products, fitness accessories and more. To see a list of qualifying activities, go to </a:t>
            </a:r>
            <a:r>
              <a:rPr lang="en-US" sz="1000" b="1" kern="100" dirty="0">
                <a:solidFill>
                  <a:srgbClr val="BAF6AD"/>
                </a:solidFill>
                <a:effectLst/>
                <a:latin typeface="Verdana" panose="020B0604030504040204" pitchFamily="34" charset="0"/>
                <a:ea typeface="Verdana" panose="020B0604030504040204" pitchFamily="34" charset="0"/>
                <a:cs typeface="Verdana" panose="020B0604030504040204" pitchFamily="34" charset="0"/>
              </a:rPr>
              <a:t>Rewards &gt; How to Earn</a:t>
            </a:r>
            <a:r>
              <a:rPr lang="en-US" sz="1000" kern="1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a:t>
            </a:r>
          </a:p>
        </p:txBody>
      </p:sp>
      <p:sp>
        <p:nvSpPr>
          <p:cNvPr id="13" name="TextBox 12">
            <a:extLst>
              <a:ext uri="{FF2B5EF4-FFF2-40B4-BE49-F238E27FC236}">
                <a16:creationId xmlns:a16="http://schemas.microsoft.com/office/drawing/2014/main" id="{B8B57044-D1D7-9406-4930-C5E0F5B8A5A1}"/>
              </a:ext>
            </a:extLst>
          </p:cNvPr>
          <p:cNvSpPr txBox="1"/>
          <p:nvPr/>
        </p:nvSpPr>
        <p:spPr>
          <a:xfrm>
            <a:off x="844565" y="7410738"/>
            <a:ext cx="5972995" cy="336311"/>
          </a:xfrm>
          <a:prstGeom prst="rect">
            <a:avLst/>
          </a:prstGeom>
          <a:noFill/>
        </p:spPr>
        <p:txBody>
          <a:bodyPr wrap="square" lIns="0" tIns="0" rIns="0" bIns="0" rtlCol="0">
            <a:spAutoFit/>
          </a:bodyPr>
          <a:lstStyle/>
          <a:p>
            <a:pPr marL="0" marR="0">
              <a:lnSpc>
                <a:spcPct val="115000"/>
              </a:lnSpc>
              <a:spcBef>
                <a:spcPts val="0"/>
              </a:spcBef>
              <a:spcAft>
                <a:spcPts val="0"/>
              </a:spcAft>
            </a:pPr>
            <a:r>
              <a:rPr lang="en-US" sz="1000" b="1" kern="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Visit </a:t>
            </a:r>
            <a:r>
              <a:rPr lang="en-US" sz="1000" b="1" kern="0" dirty="0" err="1">
                <a:solidFill>
                  <a:srgbClr val="BAF6AD"/>
                </a:solidFill>
                <a:effectLst/>
                <a:latin typeface="Verdana" panose="020B0604030504040204" pitchFamily="34" charset="0"/>
                <a:ea typeface="Verdana" panose="020B0604030504040204" pitchFamily="34" charset="0"/>
                <a:cs typeface="Verdana" panose="020B0604030504040204" pitchFamily="34" charset="0"/>
              </a:rPr>
              <a:t>myCigna.com</a:t>
            </a:r>
            <a:r>
              <a:rPr lang="en-US" sz="1000" b="1" kern="0" dirty="0">
                <a:solidFill>
                  <a:srgbClr val="BAF6AD"/>
                </a:solidFill>
                <a:effectLst/>
                <a:latin typeface="Verdana" panose="020B0604030504040204" pitchFamily="34" charset="0"/>
                <a:ea typeface="Verdana" panose="020B0604030504040204" pitchFamily="34" charset="0"/>
                <a:cs typeface="Verdana" panose="020B0604030504040204" pitchFamily="34" charset="0"/>
              </a:rPr>
              <a:t> </a:t>
            </a:r>
            <a:r>
              <a:rPr lang="en-US" sz="1000" b="1" kern="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or download the </a:t>
            </a:r>
            <a:r>
              <a:rPr lang="en-US" sz="1000" b="1" kern="0" dirty="0" err="1">
                <a:solidFill>
                  <a:schemeClr val="bg1"/>
                </a:solidFill>
                <a:effectLst/>
                <a:latin typeface="Verdana" panose="020B0604030504040204" pitchFamily="34" charset="0"/>
                <a:ea typeface="Verdana" panose="020B0604030504040204" pitchFamily="34" charset="0"/>
                <a:cs typeface="Verdana" panose="020B0604030504040204" pitchFamily="34" charset="0"/>
              </a:rPr>
              <a:t>myCigna</a:t>
            </a:r>
            <a:r>
              <a:rPr lang="en-US" sz="1000" b="1" kern="0" baseline="300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t>
            </a:r>
            <a:r>
              <a:rPr lang="en-US" sz="1000" b="1" kern="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app today to set up your profile. Simply select the </a:t>
            </a:r>
            <a:r>
              <a:rPr lang="en-US" sz="1000" b="1" kern="0" dirty="0">
                <a:solidFill>
                  <a:srgbClr val="BAF6AD"/>
                </a:solidFill>
                <a:effectLst/>
                <a:latin typeface="Verdana" panose="020B0604030504040204" pitchFamily="34" charset="0"/>
                <a:ea typeface="Verdana" panose="020B0604030504040204" pitchFamily="34" charset="0"/>
                <a:cs typeface="Verdana" panose="020B0604030504040204" pitchFamily="34" charset="0"/>
              </a:rPr>
              <a:t>Wellness tab</a:t>
            </a:r>
            <a:r>
              <a:rPr lang="en-US" sz="1000" b="1" kern="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then click </a:t>
            </a:r>
            <a:r>
              <a:rPr lang="en-US" sz="1000" b="1" kern="0" dirty="0">
                <a:solidFill>
                  <a:srgbClr val="BAF6AD"/>
                </a:solidFill>
                <a:effectLst/>
                <a:latin typeface="Verdana" panose="020B0604030504040204" pitchFamily="34" charset="0"/>
                <a:ea typeface="Verdana" panose="020B0604030504040204" pitchFamily="34" charset="0"/>
                <a:cs typeface="Verdana" panose="020B0604030504040204" pitchFamily="34" charset="0"/>
              </a:rPr>
              <a:t>“Get Started” </a:t>
            </a:r>
            <a:r>
              <a:rPr lang="en-US" sz="1000" b="1" kern="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to enroll.</a:t>
            </a:r>
            <a:r>
              <a:rPr lang="en-US" sz="1000" kern="100" dirty="0">
                <a:solidFill>
                  <a:schemeClr val="bg1"/>
                </a:solidFill>
                <a:effectLst/>
                <a:latin typeface="Verdana" panose="020B0604030504040204" pitchFamily="34" charset="0"/>
                <a:ea typeface="Verdana" panose="020B0604030504040204" pitchFamily="34" charset="0"/>
                <a:cs typeface="Verdana" panose="020B0604030504040204" pitchFamily="34" charset="0"/>
              </a:rPr>
              <a:t> </a:t>
            </a:r>
          </a:p>
        </p:txBody>
      </p:sp>
      <p:pic>
        <p:nvPicPr>
          <p:cNvPr id="15" name="Picture 14" descr="A qr code with green and blue squares&#10;&#10;Description automatically generated">
            <a:extLst>
              <a:ext uri="{FF2B5EF4-FFF2-40B4-BE49-F238E27FC236}">
                <a16:creationId xmlns:a16="http://schemas.microsoft.com/office/drawing/2014/main" id="{FB7798BB-C1B5-F35F-F9F8-C0E1FDD8A6D6}"/>
              </a:ext>
            </a:extLst>
          </p:cNvPr>
          <p:cNvPicPr>
            <a:picLocks noChangeAspect="1"/>
          </p:cNvPicPr>
          <p:nvPr/>
        </p:nvPicPr>
        <p:blipFill>
          <a:blip r:embed="rId10"/>
          <a:stretch>
            <a:fillRect/>
          </a:stretch>
        </p:blipFill>
        <p:spPr>
          <a:xfrm>
            <a:off x="4935738" y="2547983"/>
            <a:ext cx="1678640" cy="1678640"/>
          </a:xfrm>
          <a:prstGeom prst="rect">
            <a:avLst/>
          </a:prstGeom>
        </p:spPr>
      </p:pic>
    </p:spTree>
    <p:extLst>
      <p:ext uri="{BB962C8B-B14F-4D97-AF65-F5344CB8AC3E}">
        <p14:creationId xmlns:p14="http://schemas.microsoft.com/office/powerpoint/2010/main" val="89765315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797</TotalTime>
  <Words>691</Words>
  <Application>Microsoft Office PowerPoint</Application>
  <PresentationFormat>Custom</PresentationFormat>
  <Paragraphs>23</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Arial</vt:lpstr>
      <vt:lpstr>Calibri</vt:lpstr>
      <vt:lpstr>Calibri Light</vt:lpstr>
      <vt:lpstr>Georgia</vt:lpstr>
      <vt:lpstr>Verdana</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Ritterbusch</dc:creator>
  <cp:lastModifiedBy>Kathryn Dillon</cp:lastModifiedBy>
  <cp:revision>63</cp:revision>
  <dcterms:created xsi:type="dcterms:W3CDTF">2023-11-07T19:00:30Z</dcterms:created>
  <dcterms:modified xsi:type="dcterms:W3CDTF">2026-10-20T20:47:08Z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195fec1-33f7-4cab-8a17-aa30fc06e0fe_Enabled">
    <vt:lpwstr>true</vt:lpwstr>
  </property>
  <property fmtid="{D5CDD505-2E9C-101B-9397-08002B2CF9AE}" pid="3" name="MSIP_Label_b195fec1-33f7-4cab-8a17-aa30fc06e0fe_SetDate">
    <vt:lpwstr>2026-08-27T13:40:58Z</vt:lpwstr>
  </property>
  <property fmtid="{D5CDD505-2E9C-101B-9397-08002B2CF9AE}" pid="4" name="MSIP_Label_b195fec1-33f7-4cab-8a17-aa30fc06e0fe_Method">
    <vt:lpwstr>Privileged</vt:lpwstr>
  </property>
  <property fmtid="{D5CDD505-2E9C-101B-9397-08002B2CF9AE}" pid="5" name="MSIP_Label_b195fec1-33f7-4cab-8a17-aa30fc06e0fe_Name">
    <vt:lpwstr>Public</vt:lpwstr>
  </property>
  <property fmtid="{D5CDD505-2E9C-101B-9397-08002B2CF9AE}" pid="6" name="MSIP_Label_b195fec1-33f7-4cab-8a17-aa30fc06e0fe_SiteId">
    <vt:lpwstr>791b26cb-3fdf-47c3-b85d-bd9f037e3e7f</vt:lpwstr>
  </property>
  <property fmtid="{D5CDD505-2E9C-101B-9397-08002B2CF9AE}" pid="7" name="MSIP_Label_b195fec1-33f7-4cab-8a17-aa30fc06e0fe_ActionId">
    <vt:lpwstr>056fc1c1-3c07-440d-9252-68432a51c716</vt:lpwstr>
  </property>
  <property fmtid="{D5CDD505-2E9C-101B-9397-08002B2CF9AE}" pid="8" name="MSIP_Label_b195fec1-33f7-4cab-8a17-aa30fc06e0fe_ContentBits">
    <vt:lpwstr>0</vt:lpwstr>
  </property>
  <property fmtid="{D5CDD505-2E9C-101B-9397-08002B2CF9AE}" pid="9" name="MSIP_Label_b195fec1-33f7-4cab-8a17-aa30fc06e0fe_Tag">
    <vt:lpwstr>10, 0, 1, 2</vt:lpwstr>
  </property>
</Properties>
</file>